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7" r:id="rId9"/>
    <p:sldId id="268" r:id="rId10"/>
    <p:sldId id="287" r:id="rId11"/>
    <p:sldId id="274" r:id="rId12"/>
    <p:sldId id="275" r:id="rId13"/>
    <p:sldId id="276" r:id="rId14"/>
    <p:sldId id="277" r:id="rId15"/>
    <p:sldId id="278" r:id="rId16"/>
    <p:sldId id="281" r:id="rId17"/>
    <p:sldId id="280" r:id="rId18"/>
    <p:sldId id="285" r:id="rId19"/>
    <p:sldId id="283" r:id="rId20"/>
    <p:sldId id="284" r:id="rId21"/>
    <p:sldId id="286" r:id="rId22"/>
  </p:sldIdLst>
  <p:sldSz cx="18288000" cy="10287000"/>
  <p:notesSz cx="6858000" cy="9144000"/>
  <p:embeddedFontLs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Montserrat Bold" panose="00000800000000000000" charset="0"/>
      <p:regular r:id="rId27"/>
      <p:bold r:id="rId28"/>
    </p:embeddedFont>
    <p:embeddedFont>
      <p:font typeface="Montserrat Light" panose="00000400000000000000" pitchFamily="2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2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9144000" y="855082"/>
            <a:ext cx="7569076" cy="357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6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morena</a:t>
            </a:r>
            <a:r>
              <a:rPr lang="en-US" sz="6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6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los</a:t>
            </a:r>
            <a:r>
              <a:rPr lang="en-US" sz="6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movimientos</a:t>
            </a:r>
            <a:r>
              <a:rPr lang="en-US" sz="6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para la </a:t>
            </a:r>
            <a:r>
              <a:rPr lang="en-US" sz="6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regeneración</a:t>
            </a:r>
            <a:r>
              <a:rPr lang="en-US" sz="6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México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66430" y="5191125"/>
            <a:ext cx="5924216" cy="978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36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Módulo 1. Curso básico de formación política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1447757" y="1104900"/>
            <a:ext cx="15392486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Video Historia de morena</a:t>
            </a:r>
          </a:p>
        </p:txBody>
      </p:sp>
    </p:spTree>
    <p:extLst>
      <p:ext uri="{BB962C8B-B14F-4D97-AF65-F5344CB8AC3E}">
        <p14:creationId xmlns:p14="http://schemas.microsoft.com/office/powerpoint/2010/main" val="466610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1258406" y="2523891"/>
            <a:ext cx="15771188" cy="3159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6"/>
              </a:lnSpc>
            </a:pPr>
            <a:r>
              <a:rPr lang="en-US" sz="6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¿Dónde te encontrabas en los momentos que comparte el video anterior?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1028700"/>
            <a:ext cx="8115300" cy="2368502"/>
          </a:xfrm>
          <a:custGeom>
            <a:avLst/>
            <a:gdLst/>
            <a:ahLst/>
            <a:cxnLst/>
            <a:rect l="l" t="t" r="r" b="b"/>
            <a:pathLst>
              <a:path w="8115300" h="2368502">
                <a:moveTo>
                  <a:pt x="0" y="0"/>
                </a:moveTo>
                <a:lnTo>
                  <a:pt x="8115300" y="0"/>
                </a:lnTo>
                <a:lnTo>
                  <a:pt x="8115300" y="2368502"/>
                </a:lnTo>
                <a:lnTo>
                  <a:pt x="0" y="2368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6073"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8358066" y="728875"/>
            <a:ext cx="8901234" cy="8874337"/>
          </a:xfrm>
          <a:custGeom>
            <a:avLst/>
            <a:gdLst/>
            <a:ahLst/>
            <a:cxnLst/>
            <a:rect l="l" t="t" r="r" b="b"/>
            <a:pathLst>
              <a:path w="8901234" h="8874337">
                <a:moveTo>
                  <a:pt x="0" y="0"/>
                </a:moveTo>
                <a:lnTo>
                  <a:pt x="8901234" y="0"/>
                </a:lnTo>
                <a:lnTo>
                  <a:pt x="8901234" y="8874337"/>
                </a:lnTo>
                <a:lnTo>
                  <a:pt x="0" y="8874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200" r="-35317" b="-160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TextBox 4"/>
          <p:cNvSpPr txBox="1"/>
          <p:nvPr/>
        </p:nvSpPr>
        <p:spPr>
          <a:xfrm>
            <a:off x="1028700" y="605402"/>
            <a:ext cx="6961820" cy="226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Fundación de</a:t>
            </a:r>
          </a:p>
          <a:p>
            <a:pPr algn="l">
              <a:lnSpc>
                <a:spcPts val="5939"/>
              </a:lnSpc>
            </a:pPr>
            <a:r>
              <a:rPr lang="en-US" sz="5499" b="1" dirty="0" err="1">
                <a:solidFill>
                  <a:srgbClr val="641A1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morena</a:t>
            </a:r>
            <a:endParaRPr lang="en-US" sz="5499" b="1" dirty="0">
              <a:solidFill>
                <a:srgbClr val="641A1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5939"/>
              </a:lnSpc>
            </a:pPr>
            <a:endParaRPr lang="en-US" sz="5499" b="1" dirty="0">
              <a:solidFill>
                <a:srgbClr val="641A1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1028763" y="2146547"/>
            <a:ext cx="2891822" cy="19050"/>
          </a:xfrm>
          <a:prstGeom prst="line">
            <a:avLst/>
          </a:prstGeom>
          <a:ln w="19050" cap="flat">
            <a:solidFill>
              <a:srgbClr val="68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TextBox 6"/>
          <p:cNvSpPr txBox="1"/>
          <p:nvPr/>
        </p:nvSpPr>
        <p:spPr>
          <a:xfrm>
            <a:off x="735574" y="4416399"/>
            <a:ext cx="7254946" cy="2618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707" lvl="1" algn="l">
              <a:lnSpc>
                <a:spcPts val="3402"/>
              </a:lnSpc>
            </a:pPr>
            <a:r>
              <a:rPr lang="en-US" sz="3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2 de </a:t>
            </a:r>
            <a:r>
              <a:rPr lang="en-US" sz="3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octubre</a:t>
            </a:r>
            <a:r>
              <a:rPr lang="en-US" sz="3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2011 </a:t>
            </a:r>
            <a:r>
              <a:rPr lang="en-US" sz="3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morena</a:t>
            </a:r>
            <a:r>
              <a:rPr lang="en-US" sz="3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surge </a:t>
            </a:r>
            <a:r>
              <a:rPr lang="en-US" sz="3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3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3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escena</a:t>
            </a:r>
            <a:r>
              <a:rPr lang="en-US" sz="3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pública</a:t>
            </a:r>
            <a:r>
              <a:rPr lang="en-US" sz="3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constituyéndose</a:t>
            </a:r>
            <a:r>
              <a:rPr lang="en-US" sz="3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3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A.C.</a:t>
            </a:r>
          </a:p>
          <a:p>
            <a:pPr marL="633413" lvl="1" indent="-316706" algn="l">
              <a:lnSpc>
                <a:spcPts val="3402"/>
              </a:lnSpc>
              <a:buFont typeface="Arial"/>
              <a:buChar char="•"/>
            </a:pPr>
            <a:endParaRPr lang="en-US" sz="3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33413" lvl="1" indent="-316706" algn="l">
              <a:lnSpc>
                <a:spcPts val="3402"/>
              </a:lnSpc>
            </a:pPr>
            <a:endParaRPr lang="en-US" sz="3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3" name="TextBox 3"/>
          <p:cNvSpPr txBox="1"/>
          <p:nvPr/>
        </p:nvSpPr>
        <p:spPr>
          <a:xfrm>
            <a:off x="9144000" y="867551"/>
            <a:ext cx="2300133" cy="1122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000" b="1" dirty="0">
                <a:solidFill>
                  <a:srgbClr val="682B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2012	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83384" y="2303145"/>
            <a:ext cx="8775916" cy="761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4875" lvl="1" indent="-452438" algn="l">
              <a:lnSpc>
                <a:spcPts val="5400"/>
              </a:lnSpc>
              <a:buFont typeface="Arial"/>
              <a:buChar char="•"/>
            </a:pP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Nuevo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fraude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electoral del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PRIAN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 Peña Nieto es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impuesto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presidencia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904875" lvl="1" indent="-452438" algn="l">
              <a:lnSpc>
                <a:spcPts val="5400"/>
              </a:lnSpc>
            </a:pPr>
            <a:endParaRPr lang="en-US" sz="5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04875" lvl="1" indent="-452438" algn="l">
              <a:lnSpc>
                <a:spcPts val="5400"/>
              </a:lnSpc>
              <a:buFont typeface="Arial"/>
              <a:buChar char="•"/>
            </a:pP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2012, la debacle del PRD: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Pacto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por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México.</a:t>
            </a:r>
          </a:p>
          <a:p>
            <a:pPr marL="904875" lvl="1" indent="-452438" algn="l">
              <a:lnSpc>
                <a:spcPts val="5400"/>
              </a:lnSpc>
            </a:pPr>
            <a:endParaRPr lang="en-US" sz="5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04875" lvl="1" indent="-452438" algn="l">
              <a:lnSpc>
                <a:spcPts val="5400"/>
              </a:lnSpc>
              <a:buFont typeface="Arial"/>
              <a:buChar char="•"/>
            </a:pPr>
            <a:r>
              <a:rPr lang="en-US" sz="50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morena</a:t>
            </a:r>
            <a:r>
              <a:rPr lang="en-US" sz="5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¿</a:t>
            </a:r>
            <a:r>
              <a:rPr lang="en-US" sz="50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partido</a:t>
            </a:r>
            <a:r>
              <a:rPr lang="en-US" sz="5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 </a:t>
            </a:r>
            <a:r>
              <a:rPr lang="en-US" sz="50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movimiento</a:t>
            </a:r>
            <a:r>
              <a:rPr lang="en-US" sz="5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marL="904875" lvl="1" indent="-452438" algn="l">
              <a:lnSpc>
                <a:spcPts val="5400"/>
              </a:lnSpc>
            </a:pPr>
            <a:endParaRPr lang="en-US" sz="5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3" name="TextBox 3"/>
          <p:cNvSpPr txBox="1"/>
          <p:nvPr/>
        </p:nvSpPr>
        <p:spPr>
          <a:xfrm>
            <a:off x="453034" y="2714007"/>
            <a:ext cx="9699986" cy="600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7217" lvl="1" indent="-298609" algn="l">
              <a:lnSpc>
                <a:spcPts val="3207"/>
              </a:lnSpc>
              <a:buFont typeface="Arial"/>
              <a:buChar char="•"/>
            </a:pPr>
            <a:r>
              <a:rPr lang="es-MX" sz="3300" spc="3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20 de noviembre de 2012 se nombraron las y los 300 militantes que formaron parte del Consejo Nacional de morena, se conformaron y se aceptaron los estatutos y plan de acción.</a:t>
            </a:r>
          </a:p>
          <a:p>
            <a:pPr marL="597217" lvl="1" indent="-298609" algn="l">
              <a:lnSpc>
                <a:spcPts val="3207"/>
              </a:lnSpc>
              <a:buFont typeface="Arial"/>
              <a:buChar char="•"/>
            </a:pPr>
            <a:endParaRPr lang="es-MX" sz="3300" spc="3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97217" lvl="1" indent="-298609" algn="l">
              <a:lnSpc>
                <a:spcPts val="3207"/>
              </a:lnSpc>
              <a:buFont typeface="Arial"/>
              <a:buChar char="•"/>
            </a:pPr>
            <a:r>
              <a:rPr lang="es-MX" sz="3300" spc="3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 eligió a AMLO como Presidente del Consejo Nacional y a Martí Batres como Presidente del Comité Ejecutivo Nacional.</a:t>
            </a:r>
          </a:p>
          <a:p>
            <a:pPr marL="597217" lvl="1" indent="-298609" algn="l">
              <a:lnSpc>
                <a:spcPts val="3564"/>
              </a:lnSpc>
              <a:buFont typeface="Arial"/>
              <a:buChar char="•"/>
            </a:pPr>
            <a:endParaRPr lang="es-MX" sz="3300" spc="3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97217" lvl="1" indent="-298609" algn="l">
              <a:lnSpc>
                <a:spcPts val="3564"/>
              </a:lnSpc>
              <a:buFont typeface="Arial"/>
              <a:buChar char="•"/>
            </a:pPr>
            <a:r>
              <a:rPr lang="es-MX" sz="3300" spc="3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26 de enero de 2014, </a:t>
            </a:r>
            <a:r>
              <a:rPr lang="es-MX" sz="3300" b="1" spc="3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morena</a:t>
            </a:r>
            <a:r>
              <a:rPr lang="es-MX" sz="3300" spc="3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con una Asamblea Nacional Constitutiva ante el IFE, se conforma en partido político a nivel nacional.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297986" y="2"/>
            <a:ext cx="1732713" cy="937540"/>
            <a:chOff x="0" y="0"/>
            <a:chExt cx="2310284" cy="12500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10257" cy="1250061"/>
            </a:xfrm>
            <a:custGeom>
              <a:avLst/>
              <a:gdLst/>
              <a:ahLst/>
              <a:cxnLst/>
              <a:rect l="l" t="t" r="r" b="b"/>
              <a:pathLst>
                <a:path w="2310257" h="1250061">
                  <a:moveTo>
                    <a:pt x="9525" y="0"/>
                  </a:moveTo>
                  <a:lnTo>
                    <a:pt x="2300732" y="0"/>
                  </a:lnTo>
                  <a:lnTo>
                    <a:pt x="2310257" y="94869"/>
                  </a:lnTo>
                  <a:cubicBezTo>
                    <a:pt x="2310257" y="732790"/>
                    <a:pt x="1793113" y="1250061"/>
                    <a:pt x="1155065" y="1250061"/>
                  </a:cubicBezTo>
                  <a:cubicBezTo>
                    <a:pt x="517017" y="1250061"/>
                    <a:pt x="0" y="732917"/>
                    <a:pt x="0" y="94869"/>
                  </a:cubicBezTo>
                  <a:close/>
                </a:path>
              </a:pathLst>
            </a:custGeom>
            <a:solidFill>
              <a:srgbClr val="ABBAAC">
                <a:alpha val="94902"/>
              </a:srgbClr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17028" y="5040688"/>
            <a:ext cx="1136826" cy="1136826"/>
            <a:chOff x="0" y="0"/>
            <a:chExt cx="1515768" cy="15157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15872" cy="1515872"/>
            </a:xfrm>
            <a:custGeom>
              <a:avLst/>
              <a:gdLst/>
              <a:ahLst/>
              <a:cxnLst/>
              <a:rect l="l" t="t" r="r" b="b"/>
              <a:pathLst>
                <a:path w="1515872" h="1515872">
                  <a:moveTo>
                    <a:pt x="0" y="757936"/>
                  </a:moveTo>
                  <a:cubicBezTo>
                    <a:pt x="0" y="339344"/>
                    <a:pt x="339344" y="0"/>
                    <a:pt x="757936" y="0"/>
                  </a:cubicBezTo>
                  <a:lnTo>
                    <a:pt x="757936" y="127000"/>
                  </a:lnTo>
                  <a:lnTo>
                    <a:pt x="757936" y="0"/>
                  </a:lnTo>
                  <a:cubicBezTo>
                    <a:pt x="1176528" y="0"/>
                    <a:pt x="1515872" y="339344"/>
                    <a:pt x="1515872" y="757936"/>
                  </a:cubicBezTo>
                  <a:lnTo>
                    <a:pt x="1388872" y="757936"/>
                  </a:lnTo>
                  <a:lnTo>
                    <a:pt x="1515872" y="757936"/>
                  </a:lnTo>
                  <a:cubicBezTo>
                    <a:pt x="1515872" y="1176528"/>
                    <a:pt x="1176528" y="1515872"/>
                    <a:pt x="757936" y="1515872"/>
                  </a:cubicBezTo>
                  <a:lnTo>
                    <a:pt x="757936" y="1388872"/>
                  </a:lnTo>
                  <a:lnTo>
                    <a:pt x="757936" y="1515872"/>
                  </a:lnTo>
                  <a:cubicBezTo>
                    <a:pt x="339344" y="1515745"/>
                    <a:pt x="0" y="1176401"/>
                    <a:pt x="0" y="757936"/>
                  </a:cubicBezTo>
                  <a:lnTo>
                    <a:pt x="127000" y="757936"/>
                  </a:lnTo>
                  <a:lnTo>
                    <a:pt x="254000" y="757936"/>
                  </a:lnTo>
                  <a:lnTo>
                    <a:pt x="127000" y="757936"/>
                  </a:lnTo>
                  <a:lnTo>
                    <a:pt x="0" y="757936"/>
                  </a:lnTo>
                  <a:moveTo>
                    <a:pt x="254000" y="757936"/>
                  </a:moveTo>
                  <a:cubicBezTo>
                    <a:pt x="254000" y="828040"/>
                    <a:pt x="197104" y="884936"/>
                    <a:pt x="127000" y="884936"/>
                  </a:cubicBezTo>
                  <a:cubicBezTo>
                    <a:pt x="56896" y="884936"/>
                    <a:pt x="0" y="828040"/>
                    <a:pt x="0" y="757936"/>
                  </a:cubicBezTo>
                  <a:cubicBezTo>
                    <a:pt x="0" y="687832"/>
                    <a:pt x="56896" y="630936"/>
                    <a:pt x="127000" y="630936"/>
                  </a:cubicBezTo>
                  <a:cubicBezTo>
                    <a:pt x="197104" y="630936"/>
                    <a:pt x="254000" y="687832"/>
                    <a:pt x="254000" y="757936"/>
                  </a:cubicBezTo>
                  <a:cubicBezTo>
                    <a:pt x="254000" y="1036193"/>
                    <a:pt x="479552" y="1261872"/>
                    <a:pt x="757936" y="1261872"/>
                  </a:cubicBezTo>
                  <a:cubicBezTo>
                    <a:pt x="1036320" y="1261872"/>
                    <a:pt x="1261745" y="1036193"/>
                    <a:pt x="1261745" y="757936"/>
                  </a:cubicBezTo>
                  <a:cubicBezTo>
                    <a:pt x="1261745" y="479679"/>
                    <a:pt x="1036193" y="254000"/>
                    <a:pt x="757936" y="254000"/>
                  </a:cubicBezTo>
                  <a:lnTo>
                    <a:pt x="757936" y="127000"/>
                  </a:lnTo>
                  <a:lnTo>
                    <a:pt x="757936" y="254000"/>
                  </a:lnTo>
                  <a:cubicBezTo>
                    <a:pt x="479552" y="254000"/>
                    <a:pt x="254000" y="479552"/>
                    <a:pt x="254000" y="757936"/>
                  </a:cubicBezTo>
                  <a:close/>
                </a:path>
              </a:pathLst>
            </a:custGeom>
            <a:solidFill>
              <a:srgbClr val="641A13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8" name="Freeform 8"/>
          <p:cNvSpPr/>
          <p:nvPr/>
        </p:nvSpPr>
        <p:spPr>
          <a:xfrm>
            <a:off x="10756935" y="7385326"/>
            <a:ext cx="3590399" cy="3766571"/>
          </a:xfrm>
          <a:custGeom>
            <a:avLst/>
            <a:gdLst/>
            <a:ahLst/>
            <a:cxnLst/>
            <a:rect l="l" t="t" r="r" b="b"/>
            <a:pathLst>
              <a:path w="3590399" h="3766571">
                <a:moveTo>
                  <a:pt x="0" y="0"/>
                </a:moveTo>
                <a:lnTo>
                  <a:pt x="3590399" y="0"/>
                </a:lnTo>
                <a:lnTo>
                  <a:pt x="3590399" y="3766571"/>
                </a:lnTo>
                <a:lnTo>
                  <a:pt x="0" y="3766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11627962" y="1612858"/>
            <a:ext cx="6192905" cy="6192904"/>
          </a:xfrm>
          <a:custGeom>
            <a:avLst/>
            <a:gdLst/>
            <a:ahLst/>
            <a:cxnLst/>
            <a:rect l="l" t="t" r="r" b="b"/>
            <a:pathLst>
              <a:path w="6192905" h="6192904">
                <a:moveTo>
                  <a:pt x="0" y="0"/>
                </a:moveTo>
                <a:lnTo>
                  <a:pt x="6192905" y="0"/>
                </a:lnTo>
                <a:lnTo>
                  <a:pt x="6192905" y="6192905"/>
                </a:lnTo>
                <a:lnTo>
                  <a:pt x="0" y="61929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984" r="-34290" b="-1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0" name="Group 10"/>
          <p:cNvGrpSpPr/>
          <p:nvPr/>
        </p:nvGrpSpPr>
        <p:grpSpPr>
          <a:xfrm>
            <a:off x="10124403" y="1"/>
            <a:ext cx="3100422" cy="2432818"/>
            <a:chOff x="0" y="0"/>
            <a:chExt cx="4133896" cy="32437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51503" cy="3243834"/>
            </a:xfrm>
            <a:custGeom>
              <a:avLst/>
              <a:gdLst/>
              <a:ahLst/>
              <a:cxnLst/>
              <a:rect l="l" t="t" r="r" b="b"/>
              <a:pathLst>
                <a:path w="4151503" h="3243834">
                  <a:moveTo>
                    <a:pt x="0" y="0"/>
                  </a:moveTo>
                  <a:lnTo>
                    <a:pt x="247650" y="0"/>
                  </a:lnTo>
                  <a:lnTo>
                    <a:pt x="247650" y="2905252"/>
                  </a:lnTo>
                  <a:lnTo>
                    <a:pt x="3762756" y="871982"/>
                  </a:lnTo>
                  <a:lnTo>
                    <a:pt x="2255139" y="0"/>
                  </a:lnTo>
                  <a:lnTo>
                    <a:pt x="2749804" y="0"/>
                  </a:lnTo>
                  <a:lnTo>
                    <a:pt x="4072001" y="764794"/>
                  </a:lnTo>
                  <a:cubicBezTo>
                    <a:pt x="4131183" y="798957"/>
                    <a:pt x="4151503" y="874649"/>
                    <a:pt x="4117340" y="933958"/>
                  </a:cubicBezTo>
                  <a:cubicBezTo>
                    <a:pt x="4106545" y="952754"/>
                    <a:pt x="4090797" y="968502"/>
                    <a:pt x="4072001" y="979297"/>
                  </a:cubicBezTo>
                  <a:lnTo>
                    <a:pt x="185801" y="3227197"/>
                  </a:lnTo>
                  <a:cubicBezTo>
                    <a:pt x="167005" y="3238119"/>
                    <a:pt x="145669" y="3243834"/>
                    <a:pt x="123952" y="3243834"/>
                  </a:cubicBezTo>
                  <a:cubicBezTo>
                    <a:pt x="55626" y="3243834"/>
                    <a:pt x="127" y="3188335"/>
                    <a:pt x="127" y="3120009"/>
                  </a:cubicBezTo>
                  <a:close/>
                </a:path>
              </a:pathLst>
            </a:custGeom>
            <a:solidFill>
              <a:srgbClr val="641A1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14290" y="9050693"/>
            <a:ext cx="2986596" cy="1236307"/>
            <a:chOff x="0" y="0"/>
            <a:chExt cx="3982128" cy="16484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82085" cy="1648333"/>
            </a:xfrm>
            <a:custGeom>
              <a:avLst/>
              <a:gdLst/>
              <a:ahLst/>
              <a:cxnLst/>
              <a:rect l="l" t="t" r="r" b="b"/>
              <a:pathLst>
                <a:path w="3982085" h="1648333">
                  <a:moveTo>
                    <a:pt x="1991106" y="0"/>
                  </a:moveTo>
                  <a:cubicBezTo>
                    <a:pt x="2967101" y="0"/>
                    <a:pt x="3781425" y="673481"/>
                    <a:pt x="3969639" y="1568831"/>
                  </a:cubicBezTo>
                  <a:lnTo>
                    <a:pt x="3982085" y="1648333"/>
                  </a:lnTo>
                  <a:lnTo>
                    <a:pt x="0" y="1648333"/>
                  </a:lnTo>
                  <a:lnTo>
                    <a:pt x="12446" y="1568831"/>
                  </a:lnTo>
                  <a:cubicBezTo>
                    <a:pt x="200787" y="673481"/>
                    <a:pt x="1015111" y="0"/>
                    <a:pt x="1991106" y="0"/>
                  </a:cubicBezTo>
                  <a:close/>
                </a:path>
              </a:pathLst>
            </a:custGeom>
            <a:solidFill>
              <a:srgbClr val="641A13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277544" y="8278794"/>
            <a:ext cx="2010458" cy="2008208"/>
            <a:chOff x="0" y="0"/>
            <a:chExt cx="2680610" cy="26776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80589" cy="2677668"/>
            </a:xfrm>
            <a:custGeom>
              <a:avLst/>
              <a:gdLst/>
              <a:ahLst/>
              <a:cxnLst/>
              <a:rect l="l" t="t" r="r" b="b"/>
              <a:pathLst>
                <a:path w="2680589" h="2677668">
                  <a:moveTo>
                    <a:pt x="123825" y="0"/>
                  </a:moveTo>
                  <a:lnTo>
                    <a:pt x="2680589" y="0"/>
                  </a:lnTo>
                  <a:lnTo>
                    <a:pt x="2680589" y="247650"/>
                  </a:lnTo>
                  <a:lnTo>
                    <a:pt x="247650" y="247650"/>
                  </a:lnTo>
                  <a:lnTo>
                    <a:pt x="247650" y="2677668"/>
                  </a:lnTo>
                  <a:lnTo>
                    <a:pt x="0" y="2677668"/>
                  </a:lnTo>
                  <a:lnTo>
                    <a:pt x="0" y="123825"/>
                  </a:lnTo>
                  <a:cubicBezTo>
                    <a:pt x="0" y="55499"/>
                    <a:pt x="55499" y="0"/>
                    <a:pt x="123825" y="0"/>
                  </a:cubicBezTo>
                  <a:close/>
                </a:path>
              </a:pathLst>
            </a:custGeom>
            <a:solidFill>
              <a:srgbClr val="ABBAAC"/>
            </a:solid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6" name="AutoShape 16"/>
          <p:cNvSpPr/>
          <p:nvPr/>
        </p:nvSpPr>
        <p:spPr>
          <a:xfrm rot="5147315">
            <a:off x="16911084" y="2692515"/>
            <a:ext cx="2594066" cy="0"/>
          </a:xfrm>
          <a:prstGeom prst="line">
            <a:avLst/>
          </a:prstGeom>
          <a:ln w="95250" cap="rnd">
            <a:solidFill>
              <a:srgbClr val="BDBAB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63586601-659B-C1D7-7AB7-B50C465A3BA5}"/>
              </a:ext>
            </a:extLst>
          </p:cNvPr>
          <p:cNvSpPr txBox="1"/>
          <p:nvPr/>
        </p:nvSpPr>
        <p:spPr>
          <a:xfrm>
            <a:off x="1022536" y="140087"/>
            <a:ext cx="908649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MX" sz="4400" b="1" dirty="0">
                <a:solidFill>
                  <a:srgbClr val="682B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1er. Congreso nacional y registro de morena como partido.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3328028" y="1679411"/>
            <a:ext cx="11631943" cy="7774305"/>
          </a:xfrm>
          <a:custGeom>
            <a:avLst/>
            <a:gdLst/>
            <a:ahLst/>
            <a:cxnLst/>
            <a:rect l="l" t="t" r="r" b="b"/>
            <a:pathLst>
              <a:path w="11631943" h="7774305">
                <a:moveTo>
                  <a:pt x="0" y="0"/>
                </a:moveTo>
                <a:lnTo>
                  <a:pt x="11631944" y="0"/>
                </a:lnTo>
                <a:lnTo>
                  <a:pt x="11631944" y="7774305"/>
                </a:lnTo>
                <a:lnTo>
                  <a:pt x="0" y="7774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b="-5856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TextBox 4"/>
          <p:cNvSpPr txBox="1"/>
          <p:nvPr/>
        </p:nvSpPr>
        <p:spPr>
          <a:xfrm>
            <a:off x="1348740" y="649605"/>
            <a:ext cx="15590520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1">
                <a:solidFill>
                  <a:srgbClr val="682B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Primeras elecciones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3000" y="2662051"/>
            <a:ext cx="16306800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s-MX" sz="3999" spc="35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Nuestra primera batalla como partido político fue en las elecciones intermedias del 2015, logramos poco más del 8% de la votación, nos colocamos como una fuerza política a nivel nacional con la cuarta posición de preferencias electorales.</a:t>
            </a:r>
          </a:p>
          <a:p>
            <a:pPr algn="l">
              <a:lnSpc>
                <a:spcPts val="4319"/>
              </a:lnSpc>
            </a:pPr>
            <a:endParaRPr lang="es-MX" sz="3999" spc="3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319"/>
              </a:lnSpc>
            </a:pPr>
            <a:endParaRPr lang="es-MX" sz="3999" spc="35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319"/>
              </a:lnSpc>
            </a:pPr>
            <a:r>
              <a:rPr lang="es-MX" sz="3999" spc="3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Ganamos 14 diputaciones federales por mayoría representativa y 21 diputaciones por el principio de representación proporcional, obteniendo en los primeros meses de vida 35 diputados federales para el periodo de 2015.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200000">
            <a:off x="9816059" y="3894930"/>
            <a:ext cx="12361955" cy="4572095"/>
          </a:xfrm>
          <a:custGeom>
            <a:avLst/>
            <a:gdLst/>
            <a:ahLst/>
            <a:cxnLst/>
            <a:rect l="l" t="t" r="r" b="b"/>
            <a:pathLst>
              <a:path w="12361955" h="3940373">
                <a:moveTo>
                  <a:pt x="0" y="0"/>
                </a:moveTo>
                <a:lnTo>
                  <a:pt x="12361955" y="0"/>
                </a:lnTo>
                <a:lnTo>
                  <a:pt x="12361955" y="3940373"/>
                </a:lnTo>
                <a:lnTo>
                  <a:pt x="0" y="3940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4" name="TextBox 4"/>
          <p:cNvSpPr txBox="1"/>
          <p:nvPr/>
        </p:nvSpPr>
        <p:spPr>
          <a:xfrm>
            <a:off x="1286060" y="482011"/>
            <a:ext cx="8360116" cy="1093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s-MX" sz="5499" b="1" dirty="0">
                <a:solidFill>
                  <a:srgbClr val="7D27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Consolidación y 2018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5134" y="2095500"/>
            <a:ext cx="9021967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s-MX" sz="2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arrollador triunfo de morena se debió a una multiplicidad de factores, entre ellos, a la capacidad propia de aglutinar en un solo proyecto de nación, las demandas de muchos movimientos sociales y de la población en general.</a:t>
            </a:r>
          </a:p>
          <a:p>
            <a:pPr algn="just">
              <a:lnSpc>
                <a:spcPts val="3599"/>
              </a:lnSpc>
            </a:pPr>
            <a:endParaRPr lang="es-MX" sz="29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599"/>
              </a:lnSpc>
            </a:pPr>
            <a:r>
              <a:rPr lang="es-MX" sz="29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morena se consolidó como el partido más grande del país obteniendo 30 millones 113 mil 483 votos, lo que equivale al 53,19% de la votación emitida.</a:t>
            </a:r>
          </a:p>
          <a:p>
            <a:pPr algn="just">
              <a:lnSpc>
                <a:spcPts val="3599"/>
              </a:lnSpc>
            </a:pPr>
            <a:endParaRPr lang="es-MX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599"/>
              </a:lnSpc>
            </a:pPr>
            <a:r>
              <a:rPr lang="es-MX" sz="3000" spc="4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 logró la mayoría del Poder Legislativo con 69 senadores y 306 diputados y el triunfo en Morelos, Chiapas, Tabasco y Veracruz, además de recuperar la Ciudad de México.</a:t>
            </a:r>
            <a:endParaRPr lang="es-MX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Freeform 6" descr="AMLO invita a festejar toma de posesión en el Zócalo"/>
          <p:cNvSpPr/>
          <p:nvPr/>
        </p:nvSpPr>
        <p:spPr>
          <a:xfrm>
            <a:off x="10578279" y="3594210"/>
            <a:ext cx="7299175" cy="4252887"/>
          </a:xfrm>
          <a:custGeom>
            <a:avLst/>
            <a:gdLst/>
            <a:ahLst/>
            <a:cxnLst/>
            <a:rect l="l" t="t" r="r" b="b"/>
            <a:pathLst>
              <a:path w="7299175" h="4252887">
                <a:moveTo>
                  <a:pt x="0" y="0"/>
                </a:moveTo>
                <a:lnTo>
                  <a:pt x="7299175" y="0"/>
                </a:lnTo>
                <a:lnTo>
                  <a:pt x="7299175" y="4252886"/>
                </a:lnTo>
                <a:lnTo>
                  <a:pt x="0" y="4252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3540851" y="3540851"/>
            <a:ext cx="10326141" cy="3244440"/>
          </a:xfrm>
          <a:custGeom>
            <a:avLst/>
            <a:gdLst/>
            <a:ahLst/>
            <a:cxnLst/>
            <a:rect l="l" t="t" r="r" b="b"/>
            <a:pathLst>
              <a:path w="12361955" h="3940373">
                <a:moveTo>
                  <a:pt x="0" y="0"/>
                </a:moveTo>
                <a:lnTo>
                  <a:pt x="12361955" y="0"/>
                </a:lnTo>
                <a:lnTo>
                  <a:pt x="12361955" y="3940373"/>
                </a:lnTo>
                <a:lnTo>
                  <a:pt x="0" y="3940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TextBox 4"/>
          <p:cNvSpPr txBox="1"/>
          <p:nvPr/>
        </p:nvSpPr>
        <p:spPr>
          <a:xfrm>
            <a:off x="3222317" y="353424"/>
            <a:ext cx="11843366" cy="1093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s-MX" sz="5499" b="1" dirty="0">
                <a:solidFill>
                  <a:srgbClr val="7D27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2021 y el reto de las intermedias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60561" y="1818431"/>
            <a:ext cx="7965075" cy="731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s-MX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Desde los primeros momentos del gobierno democrático y popular del presidente Andrés Manuel López Obrador, la oposición ha emprendido una campaña por todos los medios a su alcance buscando desestabilizar los proyectos orientados al bienestar.</a:t>
            </a:r>
          </a:p>
          <a:p>
            <a:pPr algn="just">
              <a:lnSpc>
                <a:spcPts val="3600"/>
              </a:lnSpc>
            </a:pPr>
            <a:endParaRPr lang="es-MX"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600"/>
              </a:lnSpc>
            </a:pPr>
            <a:r>
              <a:rPr lang="es-MX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2021 el proyecto transformador sometía al escrutinio electoral los resultados de la primera administración de izquierda. A pesar de los estragos de la pandemia, el pueblo de México respondió y refrendó a morena obteniendo el 34,10% de la votación, lo que significó el avance de la 4T.</a:t>
            </a:r>
          </a:p>
        </p:txBody>
      </p:sp>
      <p:sp>
        <p:nvSpPr>
          <p:cNvPr id="6" name="Freeform 6" descr="Elecciones 2021 Morena sube en las encuestas para la Cámara de ..."/>
          <p:cNvSpPr/>
          <p:nvPr/>
        </p:nvSpPr>
        <p:spPr>
          <a:xfrm>
            <a:off x="650707" y="3085985"/>
            <a:ext cx="8493292" cy="4780092"/>
          </a:xfrm>
          <a:custGeom>
            <a:avLst/>
            <a:gdLst/>
            <a:ahLst/>
            <a:cxnLst/>
            <a:rect l="l" t="t" r="r" b="b"/>
            <a:pathLst>
              <a:path w="8493292" h="4780092">
                <a:moveTo>
                  <a:pt x="0" y="0"/>
                </a:moveTo>
                <a:lnTo>
                  <a:pt x="8493293" y="0"/>
                </a:lnTo>
                <a:lnTo>
                  <a:pt x="8493293" y="4780092"/>
                </a:lnTo>
                <a:lnTo>
                  <a:pt x="0" y="47800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769946" y="3047347"/>
            <a:ext cx="8374054" cy="4080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s-MX" sz="33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el 2022, morena gana 4 de 6 gobernaturas.</a:t>
            </a:r>
          </a:p>
          <a:p>
            <a:pPr algn="just">
              <a:lnSpc>
                <a:spcPts val="3960"/>
              </a:lnSpc>
            </a:pPr>
            <a:endParaRPr lang="es-MX" sz="33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960"/>
              </a:lnSpc>
            </a:pPr>
            <a:r>
              <a:rPr lang="es-MX" sz="33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Actualmente y tras las elecciones de 2024, morena gobierna 23 entidades lo que significa que la 4T se está desarrollando  también a nivel estatal, profundizando las raíces del proyecto.</a:t>
            </a:r>
          </a:p>
        </p:txBody>
      </p:sp>
      <p:sp>
        <p:nvSpPr>
          <p:cNvPr id="4" name="Freeform 4" descr="Mapa político del país: Morena pasó de gobernar 4 a 24 estados"/>
          <p:cNvSpPr/>
          <p:nvPr/>
        </p:nvSpPr>
        <p:spPr>
          <a:xfrm>
            <a:off x="9422420" y="3068241"/>
            <a:ext cx="7836880" cy="4827783"/>
          </a:xfrm>
          <a:custGeom>
            <a:avLst/>
            <a:gdLst/>
            <a:ahLst/>
            <a:cxnLst/>
            <a:rect l="l" t="t" r="r" b="b"/>
            <a:pathLst>
              <a:path w="7836880" h="4827783">
                <a:moveTo>
                  <a:pt x="0" y="0"/>
                </a:moveTo>
                <a:lnTo>
                  <a:pt x="7836880" y="0"/>
                </a:lnTo>
                <a:lnTo>
                  <a:pt x="7836880" y="4827783"/>
                </a:lnTo>
                <a:lnTo>
                  <a:pt x="0" y="482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TextBox 5"/>
          <p:cNvSpPr txBox="1"/>
          <p:nvPr/>
        </p:nvSpPr>
        <p:spPr>
          <a:xfrm>
            <a:off x="3005206" y="1085850"/>
            <a:ext cx="12277589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s-MX" sz="5000" b="1" dirty="0">
                <a:solidFill>
                  <a:srgbClr val="7D27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2022 y las gubernaturas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1654467" y="762272"/>
            <a:ext cx="6401947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1" dirty="0">
                <a:solidFill>
                  <a:srgbClr val="7D27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54467" y="1866900"/>
            <a:ext cx="15260212" cy="7540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s-MX" sz="4500" spc="4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2 de junio de 2024, nuestro partido movimiento hizo historia.</a:t>
            </a:r>
          </a:p>
          <a:p>
            <a:pPr algn="l">
              <a:lnSpc>
                <a:spcPts val="4860"/>
              </a:lnSpc>
            </a:pPr>
            <a:endParaRPr lang="es-MX" sz="4500" spc="4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860"/>
              </a:lnSpc>
            </a:pPr>
            <a:r>
              <a:rPr lang="es-MX" sz="4500" spc="4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36 millones de votos respaldaron la construcción del </a:t>
            </a:r>
          </a:p>
          <a:p>
            <a:pPr algn="l">
              <a:lnSpc>
                <a:spcPts val="4860"/>
              </a:lnSpc>
            </a:pPr>
            <a:r>
              <a:rPr lang="es-MX" sz="4500" spc="4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2do piso de la 4T y eligieron a la primera mujer de izquierda en ser presidenta de México.</a:t>
            </a:r>
          </a:p>
          <a:p>
            <a:pPr algn="l">
              <a:lnSpc>
                <a:spcPts val="4860"/>
              </a:lnSpc>
            </a:pPr>
            <a:endParaRPr lang="es-MX" sz="4500" spc="4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860"/>
              </a:lnSpc>
            </a:pPr>
            <a:r>
              <a:rPr lang="es-MX" sz="4500" spc="4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Hicimos posible el PLAN C, la mayoría legislativa se obtuvo para nuestro movimiento.</a:t>
            </a:r>
          </a:p>
          <a:p>
            <a:pPr algn="l">
              <a:lnSpc>
                <a:spcPts val="4860"/>
              </a:lnSpc>
            </a:pPr>
            <a:endParaRPr lang="es-MX" sz="4500" spc="4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860"/>
              </a:lnSpc>
            </a:pPr>
            <a:r>
              <a:rPr lang="es-MX" sz="4500" spc="4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Arrasamos también en las candidaturas locales</a:t>
            </a:r>
            <a:r>
              <a:rPr lang="en-US" sz="4500" spc="4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4860"/>
              </a:lnSpc>
            </a:pPr>
            <a:endParaRPr lang="en-US" sz="4500" spc="4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3" name="TextBox 3"/>
          <p:cNvSpPr txBox="1"/>
          <p:nvPr/>
        </p:nvSpPr>
        <p:spPr>
          <a:xfrm>
            <a:off x="1258406" y="1466616"/>
            <a:ext cx="15771188" cy="527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6"/>
              </a:lnSpc>
            </a:pPr>
            <a:r>
              <a:rPr lang="en-US" sz="6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¿Cuándo nació nuestro </a:t>
            </a:r>
            <a:r>
              <a:rPr lang="en-US" sz="6500" b="1">
                <a:solidFill>
                  <a:srgbClr val="7928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movimiento</a:t>
            </a:r>
            <a:r>
              <a:rPr lang="en-US" sz="6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?</a:t>
            </a:r>
          </a:p>
          <a:p>
            <a:pPr algn="ctr">
              <a:lnSpc>
                <a:spcPts val="8346"/>
              </a:lnSpc>
            </a:pPr>
            <a:endParaRPr lang="en-US" sz="6500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8346"/>
              </a:lnSpc>
            </a:pPr>
            <a:r>
              <a:rPr lang="en-US" sz="6500" b="1" spc="6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¿Por qué se creó nuestro </a:t>
            </a:r>
            <a:r>
              <a:rPr lang="en-US" sz="6500" b="1" spc="60">
                <a:solidFill>
                  <a:srgbClr val="7928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partido-movimiento</a:t>
            </a:r>
            <a:r>
              <a:rPr lang="en-US" sz="6500" b="1" spc="6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?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298245"/>
            <a:ext cx="15911939" cy="2368502"/>
          </a:xfrm>
          <a:custGeom>
            <a:avLst/>
            <a:gdLst/>
            <a:ahLst/>
            <a:cxnLst/>
            <a:rect l="l" t="t" r="r" b="b"/>
            <a:pathLst>
              <a:path w="15911939" h="2368502">
                <a:moveTo>
                  <a:pt x="0" y="0"/>
                </a:moveTo>
                <a:lnTo>
                  <a:pt x="15911939" y="0"/>
                </a:lnTo>
                <a:lnTo>
                  <a:pt x="15911939" y="2368502"/>
                </a:lnTo>
                <a:lnTo>
                  <a:pt x="0" y="2368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3536896" y="3536895"/>
            <a:ext cx="10295603" cy="3221813"/>
          </a:xfrm>
          <a:custGeom>
            <a:avLst/>
            <a:gdLst/>
            <a:ahLst/>
            <a:cxnLst/>
            <a:rect l="l" t="t" r="r" b="b"/>
            <a:pathLst>
              <a:path w="12361955" h="3940373">
                <a:moveTo>
                  <a:pt x="0" y="0"/>
                </a:moveTo>
                <a:lnTo>
                  <a:pt x="12361955" y="0"/>
                </a:lnTo>
                <a:lnTo>
                  <a:pt x="12361955" y="3940373"/>
                </a:lnTo>
                <a:lnTo>
                  <a:pt x="0" y="3940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TextBox 4"/>
          <p:cNvSpPr txBox="1"/>
          <p:nvPr/>
        </p:nvSpPr>
        <p:spPr>
          <a:xfrm>
            <a:off x="8640930" y="2238279"/>
            <a:ext cx="8618370" cy="7157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s-MX" sz="33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lucha por un mejor país no se ha detenido, ya se han sentado los cimientos de la cuarta transformación y ahora nos toca construir el segundo piso.</a:t>
            </a:r>
          </a:p>
          <a:p>
            <a:pPr algn="just">
              <a:lnSpc>
                <a:spcPts val="3960"/>
              </a:lnSpc>
            </a:pPr>
            <a:endParaRPr lang="es-MX" sz="33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960"/>
              </a:lnSpc>
            </a:pPr>
            <a:r>
              <a:rPr lang="es-MX" sz="33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pueblo de México decidió su futuro en las urnas, expresando su decisión de continuar transformando a México. </a:t>
            </a:r>
          </a:p>
          <a:p>
            <a:pPr algn="just">
              <a:lnSpc>
                <a:spcPts val="3960"/>
              </a:lnSpc>
            </a:pPr>
            <a:endParaRPr lang="es-MX" sz="33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960"/>
              </a:lnSpc>
            </a:pPr>
            <a:r>
              <a:rPr lang="es-MX" sz="33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Los resultados obtenidos demuestran la confianza en el proyecto: 35 millones 923 mil 984 votos para la Dra. Claudia Sheinbaum Pardo, lo que significa el 59,75% de la votación.</a:t>
            </a:r>
          </a:p>
        </p:txBody>
      </p:sp>
      <p:sp>
        <p:nvSpPr>
          <p:cNvPr id="5" name="Freeform 5" descr="Sheinbaum aplaude a AMLO por su segundo informe: “se nota la ..."/>
          <p:cNvSpPr/>
          <p:nvPr/>
        </p:nvSpPr>
        <p:spPr>
          <a:xfrm>
            <a:off x="866031" y="3277641"/>
            <a:ext cx="7157064" cy="4409327"/>
          </a:xfrm>
          <a:custGeom>
            <a:avLst/>
            <a:gdLst/>
            <a:ahLst/>
            <a:cxnLst/>
            <a:rect l="l" t="t" r="r" b="b"/>
            <a:pathLst>
              <a:path w="7157064" h="4409327">
                <a:moveTo>
                  <a:pt x="0" y="0"/>
                </a:moveTo>
                <a:lnTo>
                  <a:pt x="7157064" y="0"/>
                </a:lnTo>
                <a:lnTo>
                  <a:pt x="7157064" y="4409327"/>
                </a:lnTo>
                <a:lnTo>
                  <a:pt x="0" y="4409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TextBox 6"/>
          <p:cNvSpPr txBox="1"/>
          <p:nvPr/>
        </p:nvSpPr>
        <p:spPr>
          <a:xfrm>
            <a:off x="3005206" y="1085850"/>
            <a:ext cx="12277589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000" b="1" dirty="0">
                <a:solidFill>
                  <a:srgbClr val="7D27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 </a:t>
            </a:r>
            <a:r>
              <a:rPr lang="en-US" sz="5000" b="1" dirty="0" err="1">
                <a:solidFill>
                  <a:srgbClr val="7D27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construcción</a:t>
            </a:r>
            <a:r>
              <a:rPr lang="en-US" sz="5000" b="1" dirty="0">
                <a:solidFill>
                  <a:srgbClr val="7D27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del Segundo </a:t>
            </a:r>
            <a:r>
              <a:rPr lang="en-US" sz="5000" b="1" dirty="0" err="1">
                <a:solidFill>
                  <a:srgbClr val="7D27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piso</a:t>
            </a:r>
            <a:endParaRPr lang="en-US" sz="5000" b="1" dirty="0">
              <a:solidFill>
                <a:srgbClr val="7D272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C91B7AD-D7E6-A5FD-040E-551D19EAF2B5}"/>
              </a:ext>
            </a:extLst>
          </p:cNvPr>
          <p:cNvSpPr/>
          <p:nvPr/>
        </p:nvSpPr>
        <p:spPr>
          <a:xfrm>
            <a:off x="539471" y="4681835"/>
            <a:ext cx="1720907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11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GRACIAS POR SU ATENCIÓN</a:t>
            </a:r>
            <a:endParaRPr lang="es-MX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1668780" y="1104900"/>
            <a:ext cx="7129419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Objetivo general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48740" y="2762250"/>
            <a:ext cx="15590520" cy="481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4875" lvl="1" indent="-452438" algn="just">
              <a:lnSpc>
                <a:spcPts val="54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Que las personas interesadas en militar en nuestro partido-movimiento conozcan los inicios, las causas y luchas de nuestro movimiento. Poder reflexionar sobre las luchas que hereda nuestro movimiento, entender que morena es el resultado de diversas luchas por la democratización de nuestro país.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3" name="Freeform 3"/>
          <p:cNvSpPr/>
          <p:nvPr/>
        </p:nvSpPr>
        <p:spPr>
          <a:xfrm>
            <a:off x="11137084" y="3102218"/>
            <a:ext cx="6481333" cy="6454327"/>
          </a:xfrm>
          <a:custGeom>
            <a:avLst/>
            <a:gdLst/>
            <a:ahLst/>
            <a:cxnLst/>
            <a:rect l="l" t="t" r="r" b="b"/>
            <a:pathLst>
              <a:path w="6481333" h="6454327">
                <a:moveTo>
                  <a:pt x="0" y="0"/>
                </a:moveTo>
                <a:lnTo>
                  <a:pt x="6481332" y="0"/>
                </a:lnTo>
                <a:lnTo>
                  <a:pt x="6481332" y="6454327"/>
                </a:lnTo>
                <a:lnTo>
                  <a:pt x="0" y="64543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TextBox 4"/>
          <p:cNvSpPr txBox="1"/>
          <p:nvPr/>
        </p:nvSpPr>
        <p:spPr>
          <a:xfrm>
            <a:off x="1348740" y="2362733"/>
            <a:ext cx="15590520" cy="5886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583" lvl="1" indent="-425291" algn="l">
              <a:lnSpc>
                <a:spcPts val="5076"/>
              </a:lnSpc>
              <a:buFont typeface="Arial"/>
              <a:buChar char="•"/>
            </a:pP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Nadie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lo sabe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todo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nadie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lo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ignora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todo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850583" lvl="1" indent="-425291" algn="l">
              <a:lnSpc>
                <a:spcPts val="5076"/>
              </a:lnSpc>
              <a:buFont typeface="Arial"/>
              <a:buChar char="•"/>
            </a:pP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grupo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es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sujeto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construcción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del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conocimiento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850583" lvl="1" indent="-425291" algn="l">
              <a:lnSpc>
                <a:spcPts val="5076"/>
              </a:lnSpc>
              <a:buFont typeface="Arial"/>
              <a:buChar char="•"/>
            </a:pP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Todos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debemos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hablar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todos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debemos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escuchar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850583" lvl="1" indent="-425291" algn="l">
              <a:lnSpc>
                <a:spcPts val="5076"/>
              </a:lnSpc>
              <a:buFont typeface="Arial"/>
              <a:buChar char="•"/>
            </a:pP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Evitemos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monopolio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del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uso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la palabra.</a:t>
            </a:r>
          </a:p>
          <a:p>
            <a:pPr marL="850583" lvl="1" indent="-425291" algn="l">
              <a:lnSpc>
                <a:spcPts val="5076"/>
              </a:lnSpc>
              <a:buFont typeface="Arial"/>
              <a:buChar char="•"/>
            </a:pP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Los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tiempos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establecidos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deben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ser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respetados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850583" lvl="1" indent="-425291" algn="l">
              <a:lnSpc>
                <a:spcPts val="5076"/>
              </a:lnSpc>
              <a:buFont typeface="Arial"/>
              <a:buChar char="•"/>
            </a:pP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Las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conclusiones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las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discusiones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deben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aportar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al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47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sesión</a:t>
            </a:r>
            <a:r>
              <a:rPr lang="en-US" sz="47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68780" y="1152334"/>
            <a:ext cx="15590520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Acuerdos operativos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1028700" y="298245"/>
            <a:ext cx="15911939" cy="2368502"/>
          </a:xfrm>
          <a:custGeom>
            <a:avLst/>
            <a:gdLst/>
            <a:ahLst/>
            <a:cxnLst/>
            <a:rect l="l" t="t" r="r" b="b"/>
            <a:pathLst>
              <a:path w="15911939" h="2368502">
                <a:moveTo>
                  <a:pt x="0" y="0"/>
                </a:moveTo>
                <a:lnTo>
                  <a:pt x="15911939" y="0"/>
                </a:lnTo>
                <a:lnTo>
                  <a:pt x="15911939" y="2368502"/>
                </a:lnTo>
                <a:lnTo>
                  <a:pt x="0" y="2368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TextBox 4"/>
          <p:cNvSpPr txBox="1"/>
          <p:nvPr/>
        </p:nvSpPr>
        <p:spPr>
          <a:xfrm>
            <a:off x="1350119" y="1705864"/>
            <a:ext cx="15590520" cy="4216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6"/>
              </a:lnSpc>
            </a:pPr>
            <a:r>
              <a:rPr lang="en-US" sz="6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¿De dónde venimos?</a:t>
            </a:r>
          </a:p>
          <a:p>
            <a:pPr algn="ctr">
              <a:lnSpc>
                <a:spcPts val="8346"/>
              </a:lnSpc>
            </a:pPr>
            <a:endParaRPr lang="en-US" sz="6500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8346"/>
              </a:lnSpc>
            </a:pPr>
            <a:r>
              <a:rPr lang="en-US" sz="6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¿Qué luchas históricas ha heredado nuestro movimiento?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11228895" y="0"/>
            <a:ext cx="10893992" cy="10733026"/>
          </a:xfrm>
          <a:custGeom>
            <a:avLst/>
            <a:gdLst/>
            <a:ahLst/>
            <a:cxnLst/>
            <a:rect l="l" t="t" r="r" b="b"/>
            <a:pathLst>
              <a:path w="10893992" h="10733026">
                <a:moveTo>
                  <a:pt x="0" y="0"/>
                </a:moveTo>
                <a:lnTo>
                  <a:pt x="10893992" y="0"/>
                </a:lnTo>
                <a:lnTo>
                  <a:pt x="10893992" y="10733026"/>
                </a:lnTo>
                <a:lnTo>
                  <a:pt x="0" y="10733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0"/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TextBox 4"/>
          <p:cNvSpPr txBox="1"/>
          <p:nvPr/>
        </p:nvSpPr>
        <p:spPr>
          <a:xfrm>
            <a:off x="762000" y="2324100"/>
            <a:ext cx="14365875" cy="6340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7705" lvl="1" indent="-343853" algn="l">
              <a:lnSpc>
                <a:spcPts val="3800"/>
              </a:lnSpc>
              <a:buFont typeface="Arial"/>
              <a:buChar char="•"/>
            </a:pPr>
            <a:r>
              <a:rPr lang="es-MX" sz="3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estabilidad económica se sostuvo con prácticas profundamente antidemocráticas, autoritarias y represivas.</a:t>
            </a:r>
          </a:p>
          <a:p>
            <a:pPr marL="687705" lvl="1" indent="-343853" algn="l">
              <a:lnSpc>
                <a:spcPts val="3800"/>
              </a:lnSpc>
              <a:buFont typeface="Arial"/>
              <a:buChar char="•"/>
            </a:pPr>
            <a:endParaRPr lang="es-MX" sz="3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7705" lvl="1" indent="-343853" algn="l">
              <a:lnSpc>
                <a:spcPts val="3800"/>
              </a:lnSpc>
              <a:buFont typeface="Arial"/>
              <a:buChar char="•"/>
            </a:pPr>
            <a:r>
              <a:rPr lang="es-MX" sz="3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finales de los años 60, el modelo económico mostró su agotamiento y crisis.</a:t>
            </a:r>
          </a:p>
          <a:p>
            <a:pPr marL="687705" lvl="1" indent="-343853" algn="l">
              <a:lnSpc>
                <a:spcPts val="3800"/>
              </a:lnSpc>
              <a:buFont typeface="Arial"/>
              <a:buChar char="•"/>
            </a:pPr>
            <a:endParaRPr lang="es-MX" sz="3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7705" lvl="1" indent="-343853" algn="l">
              <a:lnSpc>
                <a:spcPts val="3800"/>
              </a:lnSpc>
              <a:buFont typeface="Arial"/>
              <a:buChar char="•"/>
            </a:pPr>
            <a:r>
              <a:rPr lang="es-MX" sz="4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crisis evidenció todavía más las contradicciones presentes en el escenario nacional.</a:t>
            </a:r>
          </a:p>
          <a:p>
            <a:pPr marL="687705" lvl="1" indent="-343853" algn="l">
              <a:lnSpc>
                <a:spcPts val="3800"/>
              </a:lnSpc>
              <a:buFont typeface="Arial"/>
              <a:buChar char="•"/>
            </a:pPr>
            <a:endParaRPr lang="es-MX" sz="4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7705" lvl="1" indent="-343853" algn="l">
              <a:lnSpc>
                <a:spcPts val="3800"/>
              </a:lnSpc>
              <a:buFont typeface="Arial"/>
              <a:buChar char="•"/>
            </a:pPr>
            <a:r>
              <a:rPr lang="es-MX" sz="4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el campo y la ciudad se presentaron importantes movimientos sociales reclamando una democratización social.</a:t>
            </a:r>
          </a:p>
        </p:txBody>
      </p:sp>
      <p:sp>
        <p:nvSpPr>
          <p:cNvPr id="5" name="Freeform 5"/>
          <p:cNvSpPr/>
          <p:nvPr/>
        </p:nvSpPr>
        <p:spPr>
          <a:xfrm>
            <a:off x="18240375" y="-446026"/>
            <a:ext cx="47625" cy="10733026"/>
          </a:xfrm>
          <a:custGeom>
            <a:avLst/>
            <a:gdLst/>
            <a:ahLst/>
            <a:cxnLst/>
            <a:rect l="l" t="t" r="r" b="b"/>
            <a:pathLst>
              <a:path w="47625" h="10733026">
                <a:moveTo>
                  <a:pt x="0" y="0"/>
                </a:moveTo>
                <a:lnTo>
                  <a:pt x="47625" y="0"/>
                </a:lnTo>
                <a:lnTo>
                  <a:pt x="47625" y="10733026"/>
                </a:lnTo>
                <a:lnTo>
                  <a:pt x="0" y="10733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</a:blip>
            <a:stretch>
              <a:fillRect l="-25218062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TextBox 6"/>
          <p:cNvSpPr txBox="1"/>
          <p:nvPr/>
        </p:nvSpPr>
        <p:spPr>
          <a:xfrm>
            <a:off x="1028700" y="578618"/>
            <a:ext cx="14099175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s-MX" sz="5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 ¿Milagro Mexicano? ¿Para quién?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780130" y="2764644"/>
            <a:ext cx="11634862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8192" lvl="1" indent="-389096" algn="l">
              <a:lnSpc>
                <a:spcPts val="4643"/>
              </a:lnSpc>
              <a:buFont typeface="Arial"/>
              <a:buChar char="•"/>
            </a:pPr>
            <a:r>
              <a:rPr lang="es-MX" sz="42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1958 inaugura una década de luchas sociales. La insurgencia obrera, el movimiento campesino, el movimiento estudiantil y popular serán protagonistas.</a:t>
            </a:r>
          </a:p>
          <a:p>
            <a:pPr marL="389096" lvl="1" algn="l">
              <a:lnSpc>
                <a:spcPts val="4643"/>
              </a:lnSpc>
            </a:pPr>
            <a:endParaRPr lang="es-MX" sz="42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778192" lvl="1" indent="-389096" algn="l">
              <a:lnSpc>
                <a:spcPts val="4643"/>
              </a:lnSpc>
              <a:buFont typeface="Arial"/>
              <a:buChar char="•"/>
            </a:pPr>
            <a:r>
              <a:rPr lang="es-MX" sz="42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Hacen presencia también el movimiento armado socialista, el movimiento feminista, el movimiento urbano popular y partidos políticos de las izquierdas mexicanas.</a:t>
            </a:r>
          </a:p>
          <a:p>
            <a:pPr algn="l">
              <a:lnSpc>
                <a:spcPts val="4643"/>
              </a:lnSpc>
            </a:pPr>
            <a:endParaRPr lang="en-US" sz="42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903708" y="1418170"/>
            <a:ext cx="4837505" cy="2928685"/>
          </a:xfrm>
          <a:custGeom>
            <a:avLst/>
            <a:gdLst/>
            <a:ahLst/>
            <a:cxnLst/>
            <a:rect l="l" t="t" r="r" b="b"/>
            <a:pathLst>
              <a:path w="4837505" h="2928685">
                <a:moveTo>
                  <a:pt x="0" y="0"/>
                </a:moveTo>
                <a:lnTo>
                  <a:pt x="4837505" y="0"/>
                </a:lnTo>
                <a:lnTo>
                  <a:pt x="4837505" y="2928685"/>
                </a:lnTo>
                <a:lnTo>
                  <a:pt x="0" y="2928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469" r="-725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>
            <a:off x="12919310" y="4882519"/>
            <a:ext cx="4823899" cy="3651291"/>
          </a:xfrm>
          <a:custGeom>
            <a:avLst/>
            <a:gdLst/>
            <a:ahLst/>
            <a:cxnLst/>
            <a:rect l="l" t="t" r="r" b="b"/>
            <a:pathLst>
              <a:path w="4823899" h="3651291">
                <a:moveTo>
                  <a:pt x="0" y="0"/>
                </a:moveTo>
                <a:lnTo>
                  <a:pt x="4823899" y="0"/>
                </a:lnTo>
                <a:lnTo>
                  <a:pt x="4823899" y="3651291"/>
                </a:lnTo>
                <a:lnTo>
                  <a:pt x="0" y="3651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9E811A5-16D7-03BC-6D0D-523F6123D424}"/>
              </a:ext>
            </a:extLst>
          </p:cNvPr>
          <p:cNvSpPr txBox="1"/>
          <p:nvPr/>
        </p:nvSpPr>
        <p:spPr>
          <a:xfrm>
            <a:off x="1028700" y="683514"/>
            <a:ext cx="1144436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4"/>
              </a:lnSpc>
            </a:pPr>
            <a:r>
              <a:rPr lang="es-MX" sz="5300" b="1" dirty="0">
                <a:solidFill>
                  <a:srgbClr val="7D27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Luchas por la democratización y las izquierdas mexicanas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3264926" y="3232971"/>
            <a:ext cx="10287001" cy="3821059"/>
          </a:xfrm>
          <a:custGeom>
            <a:avLst/>
            <a:gdLst/>
            <a:ahLst/>
            <a:cxnLst/>
            <a:rect l="l" t="t" r="r" b="b"/>
            <a:pathLst>
              <a:path w="12361955" h="3940373">
                <a:moveTo>
                  <a:pt x="0" y="0"/>
                </a:moveTo>
                <a:lnTo>
                  <a:pt x="12361955" y="0"/>
                </a:lnTo>
                <a:lnTo>
                  <a:pt x="12361955" y="3940373"/>
                </a:lnTo>
                <a:lnTo>
                  <a:pt x="0" y="3940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TextBox 4"/>
          <p:cNvSpPr txBox="1"/>
          <p:nvPr/>
        </p:nvSpPr>
        <p:spPr>
          <a:xfrm>
            <a:off x="1930835" y="344857"/>
            <a:ext cx="13677850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s-MX" sz="6000" b="1" dirty="0">
                <a:latin typeface="Montserrat Bold"/>
                <a:ea typeface="Montserrat Bold"/>
                <a:cs typeface="Montserrat Bold"/>
                <a:sym typeface="Montserrat Bold"/>
              </a:rPr>
              <a:t>Características del neoliberalismo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30835" y="1943100"/>
            <a:ext cx="16421100" cy="6809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5362" lvl="1" indent="-497681" algn="l">
              <a:lnSpc>
                <a:spcPts val="5939"/>
              </a:lnSpc>
              <a:buFont typeface="Arial"/>
              <a:buChar char="•"/>
            </a:pPr>
            <a:r>
              <a:rPr lang="es-MX" sz="5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Crisis económica. La riqueza en menos manos.</a:t>
            </a:r>
          </a:p>
          <a:p>
            <a:pPr marL="995362" lvl="1" indent="-497681" algn="l">
              <a:lnSpc>
                <a:spcPts val="5939"/>
              </a:lnSpc>
              <a:buFont typeface="Arial"/>
              <a:buChar char="•"/>
            </a:pPr>
            <a:endParaRPr lang="es-MX" sz="54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95362" lvl="1" indent="-497681" algn="l">
              <a:lnSpc>
                <a:spcPts val="5939"/>
              </a:lnSpc>
              <a:buFont typeface="Arial"/>
              <a:buChar char="•"/>
            </a:pPr>
            <a:r>
              <a:rPr lang="es-MX" sz="5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Privatizaciones y abandono de las responsabilidades sociales del Estado.</a:t>
            </a:r>
          </a:p>
          <a:p>
            <a:pPr marL="995362" lvl="1" indent="-497681" algn="l">
              <a:lnSpc>
                <a:spcPts val="5939"/>
              </a:lnSpc>
              <a:buFont typeface="Arial"/>
              <a:buChar char="•"/>
            </a:pPr>
            <a:endParaRPr lang="es-MX" sz="54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95362" lvl="1" indent="-497681" algn="l">
              <a:lnSpc>
                <a:spcPts val="5939"/>
              </a:lnSpc>
              <a:buFont typeface="Arial"/>
              <a:buChar char="•"/>
            </a:pPr>
            <a:r>
              <a:rPr lang="es-MX" sz="5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Pérdida de la soberanía nacional.</a:t>
            </a:r>
          </a:p>
          <a:p>
            <a:pPr marL="995362" lvl="1" indent="-497681" algn="l">
              <a:lnSpc>
                <a:spcPts val="5939"/>
              </a:lnSpc>
              <a:buFont typeface="Arial"/>
              <a:buChar char="•"/>
            </a:pPr>
            <a:endParaRPr lang="es-MX" sz="54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95362" lvl="1" indent="-497681" algn="l">
              <a:lnSpc>
                <a:spcPts val="5939"/>
              </a:lnSpc>
              <a:buFont typeface="Arial"/>
              <a:buChar char="•"/>
            </a:pPr>
            <a:r>
              <a:rPr lang="es-MX" sz="5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Antidemocracia, violencia y autoritarismo.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8369546" y="3063605"/>
            <a:ext cx="8889754" cy="2887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¿Hubo resistencias al neoliberalismo en nuestro país?</a:t>
            </a:r>
          </a:p>
        </p:txBody>
      </p:sp>
      <p:sp>
        <p:nvSpPr>
          <p:cNvPr id="4" name="Freeform 4"/>
          <p:cNvSpPr/>
          <p:nvPr/>
        </p:nvSpPr>
        <p:spPr>
          <a:xfrm>
            <a:off x="8369546" y="1803154"/>
            <a:ext cx="8115300" cy="2368502"/>
          </a:xfrm>
          <a:custGeom>
            <a:avLst/>
            <a:gdLst/>
            <a:ahLst/>
            <a:cxnLst/>
            <a:rect l="l" t="t" r="r" b="b"/>
            <a:pathLst>
              <a:path w="8115300" h="2368502">
                <a:moveTo>
                  <a:pt x="0" y="0"/>
                </a:moveTo>
                <a:lnTo>
                  <a:pt x="8115300" y="0"/>
                </a:lnTo>
                <a:lnTo>
                  <a:pt x="8115300" y="2368501"/>
                </a:lnTo>
                <a:lnTo>
                  <a:pt x="0" y="2368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6073"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968</Words>
  <Application>Microsoft Office PowerPoint</Application>
  <PresentationFormat>Personalizado</PresentationFormat>
  <Paragraphs>90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Montserrat Bold</vt:lpstr>
      <vt:lpstr>Arial</vt:lpstr>
      <vt:lpstr>Montserrat</vt:lpstr>
      <vt:lpstr>Calibri</vt:lpstr>
      <vt:lpstr>Montserrat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Presentación_Curso_Básico.pptx</dc:title>
  <dc:creator>Aldo Guevara</dc:creator>
  <cp:lastModifiedBy>Joaquin Rosales Sedano</cp:lastModifiedBy>
  <cp:revision>24</cp:revision>
  <dcterms:created xsi:type="dcterms:W3CDTF">2006-08-16T00:00:00Z</dcterms:created>
  <dcterms:modified xsi:type="dcterms:W3CDTF">2024-10-04T01:07:00Z</dcterms:modified>
  <dc:identifier>DAGPYqwwwZI</dc:identifier>
</cp:coreProperties>
</file>