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Montserrat SemiBold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ExtraBold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gc2e7s1wCec41oWSBz9UOXF893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ExtraBold-boldItalic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MontserratSemiBold-bold.fntdata"/><Relationship Id="rId27" Type="http://schemas.openxmlformats.org/officeDocument/2006/relationships/font" Target="fonts/Montserrat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SemiBold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regular.fntdata"/><Relationship Id="rId30" Type="http://schemas.openxmlformats.org/officeDocument/2006/relationships/font" Target="fonts/MontserratSemiBold-boldItalic.fntdata"/><Relationship Id="rId11" Type="http://schemas.openxmlformats.org/officeDocument/2006/relationships/slide" Target="slides/slide7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bold.fntdata"/><Relationship Id="rId13" Type="http://schemas.openxmlformats.org/officeDocument/2006/relationships/slide" Target="slides/slide9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8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10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3.xml"/><Relationship Id="rId39" Type="http://schemas.openxmlformats.org/officeDocument/2006/relationships/font" Target="fonts/MontserratExtraBold-bold.fntdata"/><Relationship Id="rId16" Type="http://schemas.openxmlformats.org/officeDocument/2006/relationships/slide" Target="slides/slide12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85759eeb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g3385759eeb9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85759eeb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g3385759eeb9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85759eeb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g3385759eeb9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85759eeb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3385759eeb9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850d389e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g33850d389e7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1b56571c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g331b56571ca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1b56571c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g331b56571ca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1b56571c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7" name="Google Shape;237;g331b56571ca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1b56571c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g331b56571ca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3850d389e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" name="Google Shape;66;g33850d389e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850d389e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g33850d389e7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850d389e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g33850d389e7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850d389e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g33850d389e7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850d389e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g33850d389e7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385759eeb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g3385759eeb9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/>
          <p:nvPr>
            <p:ph type="ctrTitle"/>
          </p:nvPr>
        </p:nvSpPr>
        <p:spPr>
          <a:xfrm>
            <a:off x="994410" y="1108709"/>
            <a:ext cx="4286250" cy="23431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1" type="subTitle"/>
          </p:nvPr>
        </p:nvSpPr>
        <p:spPr>
          <a:xfrm>
            <a:off x="994410" y="3673582"/>
            <a:ext cx="4286250" cy="715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0"/>
          <p:cNvSpPr/>
          <p:nvPr>
            <p:ph idx="2" type="pic"/>
          </p:nvPr>
        </p:nvSpPr>
        <p:spPr>
          <a:xfrm>
            <a:off x="6983413" y="468313"/>
            <a:ext cx="4914900" cy="58642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>
  <p:cSld name="Comparació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title"/>
          </p:nvPr>
        </p:nvSpPr>
        <p:spPr>
          <a:xfrm>
            <a:off x="5349240" y="349047"/>
            <a:ext cx="64808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body"/>
          </p:nvPr>
        </p:nvSpPr>
        <p:spPr>
          <a:xfrm>
            <a:off x="5349240" y="2080260"/>
            <a:ext cx="648081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2"/>
          <p:cNvSpPr/>
          <p:nvPr>
            <p:ph idx="2" type="pic"/>
          </p:nvPr>
        </p:nvSpPr>
        <p:spPr>
          <a:xfrm>
            <a:off x="422275" y="349047"/>
            <a:ext cx="3600450" cy="2938463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12"/>
          <p:cNvSpPr/>
          <p:nvPr>
            <p:ph idx="3" type="pic"/>
          </p:nvPr>
        </p:nvSpPr>
        <p:spPr>
          <a:xfrm>
            <a:off x="422275" y="3637915"/>
            <a:ext cx="3600450" cy="29384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bg>
      <p:bgPr>
        <a:solidFill>
          <a:srgbClr val="FFFFFF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/>
          <p:nvPr>
            <p:ph type="title"/>
          </p:nvPr>
        </p:nvSpPr>
        <p:spPr>
          <a:xfrm>
            <a:off x="388620" y="330835"/>
            <a:ext cx="9144000" cy="13379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Extra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/>
          <p:nvPr>
            <p:ph type="title"/>
          </p:nvPr>
        </p:nvSpPr>
        <p:spPr>
          <a:xfrm>
            <a:off x="937260" y="772309"/>
            <a:ext cx="10538460" cy="12565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Extra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" type="body"/>
          </p:nvPr>
        </p:nvSpPr>
        <p:spPr>
          <a:xfrm>
            <a:off x="937260" y="2346267"/>
            <a:ext cx="10538460" cy="3608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2000"/>
              <a:buNone/>
              <a:defRPr sz="2000">
                <a:solidFill>
                  <a:srgbClr val="8B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1800"/>
              <a:buNone/>
              <a:defRPr sz="1800">
                <a:solidFill>
                  <a:srgbClr val="8B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1600"/>
              <a:buNone/>
              <a:defRPr sz="1600">
                <a:solidFill>
                  <a:srgbClr val="8B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1600"/>
              <a:buNone/>
              <a:defRPr sz="1600">
                <a:solidFill>
                  <a:srgbClr val="8B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1600"/>
              <a:buNone/>
              <a:defRPr sz="1600">
                <a:solidFill>
                  <a:srgbClr val="8B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1600"/>
              <a:buNone/>
              <a:defRPr sz="1600">
                <a:solidFill>
                  <a:srgbClr val="8B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1600"/>
              <a:buNone/>
              <a:defRPr sz="1600">
                <a:solidFill>
                  <a:srgbClr val="8B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888"/>
              </a:buClr>
              <a:buSzPts val="1600"/>
              <a:buNone/>
              <a:defRPr sz="1600">
                <a:solidFill>
                  <a:srgbClr val="8B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/>
          <p:nvPr>
            <p:ph type="title"/>
          </p:nvPr>
        </p:nvSpPr>
        <p:spPr>
          <a:xfrm>
            <a:off x="838200" y="13252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Extra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" type="body"/>
          </p:nvPr>
        </p:nvSpPr>
        <p:spPr>
          <a:xfrm>
            <a:off x="838200" y="2785745"/>
            <a:ext cx="5181600" cy="3477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2" type="body"/>
          </p:nvPr>
        </p:nvSpPr>
        <p:spPr>
          <a:xfrm>
            <a:off x="6172200" y="2785745"/>
            <a:ext cx="5181600" cy="3477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>
  <p:cSld name="Imagen con títu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>
  <p:cSld name="Contenido con títu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type="title"/>
          </p:nvPr>
        </p:nvSpPr>
        <p:spPr>
          <a:xfrm>
            <a:off x="331470" y="365125"/>
            <a:ext cx="65722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 ExtraBold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" type="body"/>
          </p:nvPr>
        </p:nvSpPr>
        <p:spPr>
          <a:xfrm>
            <a:off x="331470" y="1825625"/>
            <a:ext cx="65722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ExtraBold"/>
              <a:buNone/>
              <a:defRPr b="0" i="0" sz="4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B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7" Type="http://schemas.openxmlformats.org/officeDocument/2006/relationships/image" Target="../media/image34.png"/><Relationship Id="rId8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35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994410" y="1108709"/>
            <a:ext cx="4286250" cy="23431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 ExtraBold"/>
              <a:buNone/>
            </a:pPr>
            <a:r>
              <a:rPr lang="es-MX"/>
              <a:t>Feminismos, Masculinidades y Transformación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994410" y="3673582"/>
            <a:ext cx="4286250" cy="715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s-MX">
                <a:latin typeface="Montserrat"/>
                <a:ea typeface="Montserrat"/>
                <a:cs typeface="Montserrat"/>
                <a:sym typeface="Montserrat"/>
              </a:rPr>
              <a:t>Curso básico de formación política 2025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9950" y="460100"/>
            <a:ext cx="4901100" cy="5768425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lgDash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85759eeb9_0_48"/>
          <p:cNvSpPr txBox="1"/>
          <p:nvPr>
            <p:ph type="title"/>
          </p:nvPr>
        </p:nvSpPr>
        <p:spPr>
          <a:xfrm>
            <a:off x="-75" y="175325"/>
            <a:ext cx="12192000" cy="112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Montserrat"/>
              <a:buNone/>
            </a:pPr>
            <a:r>
              <a:rPr b="1" lang="es-MX" sz="2100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 El patriarcado es la forma de desigualdad social más antigua.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Montserrat"/>
              <a:buNone/>
            </a:pPr>
            <a:r>
              <a:rPr b="1" lang="es-MX" sz="2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No es una ley natural ni divina, no es una forma de cultura:</a:t>
            </a:r>
            <a:br>
              <a:rPr b="1" lang="es-MX" sz="2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s-MX" sz="2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 sz="2100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Es un </a:t>
            </a:r>
            <a:r>
              <a:rPr b="1" lang="es-MX" sz="2100" u="sng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orden político:</a:t>
            </a:r>
            <a:r>
              <a:rPr b="1" lang="es-MX" sz="2100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 una manera de organizar la vida social</a:t>
            </a:r>
            <a:endParaRPr/>
          </a:p>
        </p:txBody>
      </p:sp>
      <p:sp>
        <p:nvSpPr>
          <p:cNvPr id="137" name="Google Shape;137;g3385759eeb9_0_48"/>
          <p:cNvSpPr txBox="1"/>
          <p:nvPr/>
        </p:nvSpPr>
        <p:spPr>
          <a:xfrm>
            <a:off x="5439375" y="1448525"/>
            <a:ext cx="59601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Coexiste con otros órdenes de dominación: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53;p23" id="138" name="Google Shape;138;g3385759eeb9_0_48"/>
          <p:cNvPicPr preferRelativeResize="0"/>
          <p:nvPr/>
        </p:nvPicPr>
        <p:blipFill rotWithShape="1">
          <a:blip r:embed="rId3">
            <a:alphaModFix/>
          </a:blip>
          <a:srcRect b="28709" l="0" r="0" t="42288"/>
          <a:stretch/>
        </p:blipFill>
        <p:spPr>
          <a:xfrm>
            <a:off x="651950" y="2019663"/>
            <a:ext cx="10888051" cy="3896400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139" name="Google Shape;139;g3385759eeb9_0_48"/>
          <p:cNvSpPr txBox="1"/>
          <p:nvPr/>
        </p:nvSpPr>
        <p:spPr>
          <a:xfrm>
            <a:off x="1600400" y="5994600"/>
            <a:ext cx="8815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MX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Por eso nuestra lucha no sólo es anti-patriarcal </a:t>
            </a:r>
            <a:br>
              <a:rPr b="1" i="0" lang="es-MX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MX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sino anti-capitalista y anti-racista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/>
          <p:nvPr/>
        </p:nvSpPr>
        <p:spPr>
          <a:xfrm>
            <a:off x="1598975" y="209000"/>
            <a:ext cx="7628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36 años de barbarie neoliberal han puesto en crisis</a:t>
            </a:r>
            <a:br>
              <a:rPr b="1" i="0" lang="es-MX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i="0" lang="es-MX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 reproducción de la vida social…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580425" y="1009400"/>
            <a:ext cx="9507000" cy="10632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900"/>
              <a:buFont typeface="Montserrat"/>
              <a:buNone/>
            </a:pPr>
            <a:r>
              <a:rPr b="1" i="0" lang="es-MX" sz="1900" u="none" cap="none" strike="noStrike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Los feminismos de izquierda, </a:t>
            </a:r>
            <a:br>
              <a:rPr b="1" i="0" lang="es-MX" sz="1900" u="none" cap="none" strike="noStrike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MX" sz="19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herederos de las luchas históricas de las mujeres trabajadoras, campesinas, indígenas y negras,  buscan: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46" name="Google Shape;146;p5"/>
          <p:cNvGrpSpPr/>
          <p:nvPr/>
        </p:nvGrpSpPr>
        <p:grpSpPr>
          <a:xfrm>
            <a:off x="580426" y="2278144"/>
            <a:ext cx="9507074" cy="3715486"/>
            <a:chOff x="0" y="-2"/>
            <a:chExt cx="9507074" cy="3715486"/>
          </a:xfrm>
        </p:grpSpPr>
        <p:grpSp>
          <p:nvGrpSpPr>
            <p:cNvPr id="147" name="Google Shape;147;p5"/>
            <p:cNvGrpSpPr/>
            <p:nvPr/>
          </p:nvGrpSpPr>
          <p:grpSpPr>
            <a:xfrm>
              <a:off x="2062947" y="96526"/>
              <a:ext cx="2833200" cy="1972200"/>
              <a:chOff x="0" y="-1"/>
              <a:chExt cx="2833200" cy="1972200"/>
            </a:xfrm>
          </p:grpSpPr>
          <p:sp>
            <p:nvSpPr>
              <p:cNvPr id="148" name="Google Shape;148;p5"/>
              <p:cNvSpPr/>
              <p:nvPr/>
            </p:nvSpPr>
            <p:spPr>
              <a:xfrm>
                <a:off x="0" y="-1"/>
                <a:ext cx="2833200" cy="1972200"/>
              </a:xfrm>
              <a:prstGeom prst="ellipse">
                <a:avLst/>
              </a:prstGeom>
              <a:solidFill>
                <a:srgbClr val="674EA7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49" name="Google Shape;149;p5"/>
              <p:cNvSpPr txBox="1"/>
              <p:nvPr/>
            </p:nvSpPr>
            <p:spPr>
              <a:xfrm>
                <a:off x="414923" y="602566"/>
                <a:ext cx="2003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Justicia reproductiva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5"/>
            <p:cNvGrpSpPr/>
            <p:nvPr/>
          </p:nvGrpSpPr>
          <p:grpSpPr>
            <a:xfrm>
              <a:off x="0" y="96536"/>
              <a:ext cx="2472900" cy="1972200"/>
              <a:chOff x="0" y="-1"/>
              <a:chExt cx="2472900" cy="1972200"/>
            </a:xfrm>
          </p:grpSpPr>
          <p:sp>
            <p:nvSpPr>
              <p:cNvPr id="151" name="Google Shape;151;p5"/>
              <p:cNvSpPr/>
              <p:nvPr/>
            </p:nvSpPr>
            <p:spPr>
              <a:xfrm>
                <a:off x="0" y="-1"/>
                <a:ext cx="2472900" cy="1972200"/>
              </a:xfrm>
              <a:prstGeom prst="ellipse">
                <a:avLst/>
              </a:prstGeom>
              <a:solidFill>
                <a:srgbClr val="8E7CC3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2" name="Google Shape;152;p5"/>
              <p:cNvSpPr txBox="1"/>
              <p:nvPr/>
            </p:nvSpPr>
            <p:spPr>
              <a:xfrm>
                <a:off x="362158" y="602566"/>
                <a:ext cx="17487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Autonomía económica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5"/>
            <p:cNvGrpSpPr/>
            <p:nvPr/>
          </p:nvGrpSpPr>
          <p:grpSpPr>
            <a:xfrm>
              <a:off x="4370435" y="-2"/>
              <a:ext cx="2472900" cy="1972200"/>
              <a:chOff x="0" y="-1"/>
              <a:chExt cx="2472900" cy="1972200"/>
            </a:xfrm>
          </p:grpSpPr>
          <p:sp>
            <p:nvSpPr>
              <p:cNvPr id="154" name="Google Shape;154;p5"/>
              <p:cNvSpPr/>
              <p:nvPr/>
            </p:nvSpPr>
            <p:spPr>
              <a:xfrm>
                <a:off x="0" y="-1"/>
                <a:ext cx="2472900" cy="1972200"/>
              </a:xfrm>
              <a:prstGeom prst="ellipse">
                <a:avLst/>
              </a:prstGeom>
              <a:solidFill>
                <a:srgbClr val="8E7CC3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5" name="Google Shape;155;p5"/>
              <p:cNvSpPr txBox="1"/>
              <p:nvPr/>
            </p:nvSpPr>
            <p:spPr>
              <a:xfrm>
                <a:off x="362158" y="164416"/>
                <a:ext cx="1748700" cy="15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Salarios dignos </a:t>
                </a:r>
                <a:b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 derechos laborales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p5"/>
            <p:cNvGrpSpPr/>
            <p:nvPr/>
          </p:nvGrpSpPr>
          <p:grpSpPr>
            <a:xfrm>
              <a:off x="6667099" y="1"/>
              <a:ext cx="2833200" cy="1972200"/>
              <a:chOff x="0" y="-1"/>
              <a:chExt cx="2833200" cy="1972200"/>
            </a:xfrm>
          </p:grpSpPr>
          <p:sp>
            <p:nvSpPr>
              <p:cNvPr id="157" name="Google Shape;157;p5"/>
              <p:cNvSpPr/>
              <p:nvPr/>
            </p:nvSpPr>
            <p:spPr>
              <a:xfrm>
                <a:off x="0" y="-1"/>
                <a:ext cx="2833200" cy="1972200"/>
              </a:xfrm>
              <a:prstGeom prst="ellipse">
                <a:avLst/>
              </a:prstGeom>
              <a:solidFill>
                <a:srgbClr val="674EA7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8" name="Google Shape;158;p5"/>
              <p:cNvSpPr txBox="1"/>
              <p:nvPr/>
            </p:nvSpPr>
            <p:spPr>
              <a:xfrm>
                <a:off x="414923" y="310466"/>
                <a:ext cx="2003400" cy="135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Nueva organización del trabajo de cuidados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5"/>
            <p:cNvGrpSpPr/>
            <p:nvPr/>
          </p:nvGrpSpPr>
          <p:grpSpPr>
            <a:xfrm>
              <a:off x="2222135" y="1743284"/>
              <a:ext cx="2472900" cy="1972200"/>
              <a:chOff x="0" y="-1"/>
              <a:chExt cx="2472900" cy="1972200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0" y="-1"/>
                <a:ext cx="2472900" cy="1972200"/>
              </a:xfrm>
              <a:prstGeom prst="ellipse">
                <a:avLst/>
              </a:prstGeom>
              <a:solidFill>
                <a:srgbClr val="8E7CC3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1" name="Google Shape;161;p5"/>
              <p:cNvSpPr txBox="1"/>
              <p:nvPr/>
            </p:nvSpPr>
            <p:spPr>
              <a:xfrm>
                <a:off x="362158" y="602566"/>
                <a:ext cx="17487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Justicia ambiental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p5"/>
            <p:cNvGrpSpPr/>
            <p:nvPr/>
          </p:nvGrpSpPr>
          <p:grpSpPr>
            <a:xfrm>
              <a:off x="6777" y="1743284"/>
              <a:ext cx="2472900" cy="1972200"/>
              <a:chOff x="0" y="-1"/>
              <a:chExt cx="2472900" cy="1972200"/>
            </a:xfrm>
          </p:grpSpPr>
          <p:sp>
            <p:nvSpPr>
              <p:cNvPr id="163" name="Google Shape;163;p5"/>
              <p:cNvSpPr/>
              <p:nvPr/>
            </p:nvSpPr>
            <p:spPr>
              <a:xfrm>
                <a:off x="0" y="-1"/>
                <a:ext cx="2472900" cy="1972200"/>
              </a:xfrm>
              <a:prstGeom prst="ellipse">
                <a:avLst/>
              </a:prstGeom>
              <a:solidFill>
                <a:srgbClr val="674EA7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4" name="Google Shape;164;p5"/>
              <p:cNvSpPr txBox="1"/>
              <p:nvPr/>
            </p:nvSpPr>
            <p:spPr>
              <a:xfrm>
                <a:off x="362158" y="456516"/>
                <a:ext cx="1748700" cy="10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Seguridad social universal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" name="Google Shape;165;p5"/>
            <p:cNvGrpSpPr/>
            <p:nvPr/>
          </p:nvGrpSpPr>
          <p:grpSpPr>
            <a:xfrm>
              <a:off x="4377213" y="1743284"/>
              <a:ext cx="2472900" cy="1972200"/>
              <a:chOff x="0" y="-1"/>
              <a:chExt cx="2472900" cy="1972200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0" y="-1"/>
                <a:ext cx="2472900" cy="1972200"/>
              </a:xfrm>
              <a:prstGeom prst="ellipse">
                <a:avLst/>
              </a:prstGeom>
              <a:solidFill>
                <a:srgbClr val="674EA7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7" name="Google Shape;167;p5"/>
              <p:cNvSpPr txBox="1"/>
              <p:nvPr/>
            </p:nvSpPr>
            <p:spPr>
              <a:xfrm>
                <a:off x="362158" y="456516"/>
                <a:ext cx="1748700" cy="10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Contra toda forma de opresión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5"/>
            <p:cNvGrpSpPr/>
            <p:nvPr/>
          </p:nvGrpSpPr>
          <p:grpSpPr>
            <a:xfrm>
              <a:off x="6673874" y="1743275"/>
              <a:ext cx="2833200" cy="1972200"/>
              <a:chOff x="0" y="-1"/>
              <a:chExt cx="2833200" cy="1972200"/>
            </a:xfrm>
          </p:grpSpPr>
          <p:sp>
            <p:nvSpPr>
              <p:cNvPr id="169" name="Google Shape;169;p5"/>
              <p:cNvSpPr/>
              <p:nvPr/>
            </p:nvSpPr>
            <p:spPr>
              <a:xfrm>
                <a:off x="0" y="-1"/>
                <a:ext cx="2833200" cy="1972200"/>
              </a:xfrm>
              <a:prstGeom prst="ellipse">
                <a:avLst/>
              </a:prstGeom>
              <a:solidFill>
                <a:srgbClr val="8E7CC3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t/>
                </a:r>
                <a:endParaRPr b="1" i="0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0" name="Google Shape;170;p5"/>
              <p:cNvSpPr txBox="1"/>
              <p:nvPr/>
            </p:nvSpPr>
            <p:spPr>
              <a:xfrm>
                <a:off x="414923" y="456516"/>
                <a:ext cx="2003400" cy="10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Montserrat"/>
                  <a:buNone/>
                </a:pPr>
                <a:r>
                  <a:rPr b="1" i="0" lang="es-MX" sz="1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Contra todas las formas de violencia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1" name="Google Shape;171;p5"/>
          <p:cNvSpPr txBox="1"/>
          <p:nvPr/>
        </p:nvSpPr>
        <p:spPr>
          <a:xfrm>
            <a:off x="1686588" y="6122975"/>
            <a:ext cx="778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MX" sz="1800" u="none" cap="none" strike="noStrike">
                <a:solidFill>
                  <a:srgbClr val="FFF2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¡Existe otro feminismo, anti–neoliberal, desde abajo y popular!</a:t>
            </a:r>
            <a:endParaRPr b="0" i="0" sz="1300" u="none" cap="none" strike="noStrike">
              <a:solidFill>
                <a:srgbClr val="FFF2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85759eeb9_0_90"/>
          <p:cNvSpPr txBox="1"/>
          <p:nvPr>
            <p:ph idx="1" type="body"/>
          </p:nvPr>
        </p:nvSpPr>
        <p:spPr>
          <a:xfrm>
            <a:off x="2253275" y="2346275"/>
            <a:ext cx="9542100" cy="14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744"/>
              <a:buNone/>
            </a:pPr>
            <a:r>
              <a:rPr b="1" lang="es-MX" sz="4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40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744"/>
              <a:buNone/>
            </a:pPr>
            <a:r>
              <a:t/>
            </a:r>
            <a:endParaRPr b="1" sz="40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744"/>
              <a:buNone/>
            </a:pPr>
            <a:r>
              <a:rPr b="1" lang="es-MX" sz="4050"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1" lang="es-MX" sz="5450">
                <a:latin typeface="Montserrat"/>
                <a:ea typeface="Montserrat"/>
                <a:cs typeface="Montserrat"/>
                <a:sym typeface="Montserrat"/>
              </a:rPr>
              <a:t>2.  </a:t>
            </a:r>
            <a:r>
              <a:rPr lang="es-MX" sz="5450">
                <a:latin typeface="Montserrat ExtraBold"/>
                <a:ea typeface="Montserrat ExtraBold"/>
                <a:cs typeface="Montserrat ExtraBold"/>
                <a:sym typeface="Montserrat ExtraBold"/>
              </a:rPr>
              <a:t>Militar con perspectiva de  género,clase y </a:t>
            </a:r>
            <a:r>
              <a:rPr i="1" lang="es-MX" sz="5450">
                <a:latin typeface="Montserrat ExtraBold"/>
                <a:ea typeface="Montserrat ExtraBold"/>
                <a:cs typeface="Montserrat ExtraBold"/>
                <a:sym typeface="Montserrat ExtraBold"/>
              </a:rPr>
              <a:t>raza</a:t>
            </a:r>
            <a:endParaRPr b="1" sz="545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93;p27" id="181" name="Google Shape;181;g3385759eeb9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2850" y="322375"/>
            <a:ext cx="2800244" cy="2177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94;p27" id="182" name="Google Shape;182;g3385759eeb9_0_96"/>
          <p:cNvPicPr preferRelativeResize="0"/>
          <p:nvPr/>
        </p:nvPicPr>
        <p:blipFill rotWithShape="1">
          <a:blip r:embed="rId4">
            <a:alphaModFix/>
          </a:blip>
          <a:srcRect b="49744" l="23977" r="23509" t="1642"/>
          <a:stretch/>
        </p:blipFill>
        <p:spPr>
          <a:xfrm>
            <a:off x="9663165" y="2761606"/>
            <a:ext cx="1885210" cy="2933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95;p27" id="183" name="Google Shape;183;g3385759eeb9_0_96"/>
          <p:cNvPicPr preferRelativeResize="0"/>
          <p:nvPr/>
        </p:nvPicPr>
        <p:blipFill rotWithShape="1">
          <a:blip r:embed="rId5">
            <a:alphaModFix/>
          </a:blip>
          <a:srcRect b="37810" l="34348" r="33420" t="17167"/>
          <a:stretch/>
        </p:blipFill>
        <p:spPr>
          <a:xfrm>
            <a:off x="4732294" y="2784989"/>
            <a:ext cx="3034104" cy="2886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96;p27" id="184" name="Google Shape;184;g3385759eeb9_0_96"/>
          <p:cNvPicPr preferRelativeResize="0"/>
          <p:nvPr/>
        </p:nvPicPr>
        <p:blipFill rotWithShape="1">
          <a:blip r:embed="rId6">
            <a:alphaModFix/>
          </a:blip>
          <a:srcRect b="0" l="25055" r="14334" t="0"/>
          <a:stretch/>
        </p:blipFill>
        <p:spPr>
          <a:xfrm>
            <a:off x="339701" y="2761625"/>
            <a:ext cx="3139600" cy="293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97;p27" id="185" name="Google Shape;185;g3385759eeb9_0_96"/>
          <p:cNvPicPr preferRelativeResize="0"/>
          <p:nvPr/>
        </p:nvPicPr>
        <p:blipFill rotWithShape="1">
          <a:blip r:embed="rId7">
            <a:alphaModFix/>
          </a:blip>
          <a:srcRect b="49446" l="49987" r="37083" t="23235"/>
          <a:stretch/>
        </p:blipFill>
        <p:spPr>
          <a:xfrm>
            <a:off x="7777950" y="2791975"/>
            <a:ext cx="1885225" cy="288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98;p27" id="186" name="Google Shape;186;g3385759eeb9_0_96"/>
          <p:cNvPicPr preferRelativeResize="0"/>
          <p:nvPr/>
        </p:nvPicPr>
        <p:blipFill rotWithShape="1">
          <a:blip r:embed="rId8">
            <a:alphaModFix/>
          </a:blip>
          <a:srcRect b="33404" l="44077" r="27101" t="0"/>
          <a:stretch/>
        </p:blipFill>
        <p:spPr>
          <a:xfrm>
            <a:off x="3479300" y="2785000"/>
            <a:ext cx="2090175" cy="28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385759eeb9_0_96"/>
          <p:cNvSpPr txBox="1"/>
          <p:nvPr/>
        </p:nvSpPr>
        <p:spPr>
          <a:xfrm>
            <a:off x="152400" y="322375"/>
            <a:ext cx="7113300" cy="86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MX" sz="2200" u="none" cap="none" strike="noStrike">
                <a:solidFill>
                  <a:srgbClr val="313537"/>
                </a:solidFill>
                <a:latin typeface="Montserrat"/>
                <a:ea typeface="Montserrat"/>
                <a:cs typeface="Montserrat"/>
                <a:sym typeface="Montserrat"/>
              </a:rPr>
              <a:t>La desigualdad se vive diferente si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MX" sz="2200" u="none" cap="none" strike="noStrike">
                <a:solidFill>
                  <a:srgbClr val="313537"/>
                </a:solidFill>
                <a:latin typeface="Montserrat"/>
                <a:ea typeface="Montserrat"/>
                <a:cs typeface="Montserrat"/>
                <a:sym typeface="Montserrat"/>
              </a:rPr>
              <a:t>mujeres, varón o persona sexodiversa…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3385759eeb9_0_96"/>
          <p:cNvSpPr txBox="1"/>
          <p:nvPr/>
        </p:nvSpPr>
        <p:spPr>
          <a:xfrm>
            <a:off x="209600" y="1303025"/>
            <a:ext cx="7175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POR ESO ES IMPORTANTE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s-MX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LA PERSPECTIVA DE GÉNERO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 LA POLÍTICA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3385759eeb9_0_96"/>
          <p:cNvSpPr/>
          <p:nvPr/>
        </p:nvSpPr>
        <p:spPr>
          <a:xfrm>
            <a:off x="339700" y="2642825"/>
            <a:ext cx="11208900" cy="4677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ExtraBold"/>
              <a:buNone/>
            </a:pPr>
            <a:r>
              <a:rPr b="1" i="0" lang="es-MX" sz="17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PERO EL GÉNERO ESTÁ ATRAVESADO  POR  OTROS MARCADORES SOCIALES: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3385759eeb9_0_96"/>
          <p:cNvSpPr txBox="1"/>
          <p:nvPr/>
        </p:nvSpPr>
        <p:spPr>
          <a:xfrm>
            <a:off x="339700" y="5595900"/>
            <a:ext cx="11208900" cy="104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POR ESO ES IMPORTANTE </a:t>
            </a:r>
            <a:r>
              <a:rPr b="1" i="0" lang="es-MX" sz="20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LA PERSPECTIVA INTERSECCIONAL</a:t>
            </a:r>
            <a:endParaRPr b="1" i="0" sz="2000" u="none" cap="none" strike="noStrike">
              <a:solidFill>
                <a:srgbClr val="674EA7"/>
              </a:solidFill>
              <a:highlight>
                <a:schemeClr val="lt2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que considera la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etnia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clase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edad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discapacidad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ocupación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, la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orientación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sexual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 y la 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expresión de género</a:t>
            </a:r>
            <a:r>
              <a:rPr b="0" i="0" lang="es-MX" sz="1800" u="none" cap="none" strike="noStrike">
                <a:solidFill>
                  <a:srgbClr val="674EA7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s-MX" sz="1800" u="none" cap="none" strike="noStrike">
                <a:solidFill>
                  <a:srgbClr val="434343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en la </a:t>
            </a:r>
            <a:r>
              <a:rPr b="0" i="0" lang="es-MX" sz="1800" u="none" cap="none" strike="noStrike">
                <a:solidFill>
                  <a:srgbClr val="741B47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TRAMA DE LA DESIGUALDAD</a:t>
            </a:r>
            <a:endParaRPr b="0" i="0" sz="1400" u="none" cap="none" strike="noStrike">
              <a:solidFill>
                <a:srgbClr val="000000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85759eeb9_0_116"/>
          <p:cNvSpPr txBox="1"/>
          <p:nvPr>
            <p:ph type="title"/>
          </p:nvPr>
        </p:nvSpPr>
        <p:spPr>
          <a:xfrm>
            <a:off x="336000" y="65274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800"/>
              <a:buFont typeface="Montserrat ExtraBold"/>
              <a:buNone/>
            </a:pPr>
            <a:r>
              <a:rPr lang="es-MX" sz="2800">
                <a:solidFill>
                  <a:srgbClr val="0000FF"/>
                </a:solidFill>
                <a:highlight>
                  <a:schemeClr val="lt2"/>
                </a:highlight>
              </a:rPr>
              <a:t> Patriarcado y masculinidad:    </a:t>
            </a:r>
            <a:endParaRPr>
              <a:solidFill>
                <a:srgbClr val="0000FF"/>
              </a:solidFill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ExtraBold"/>
              <a:buNone/>
            </a:pPr>
            <a:r>
              <a:t/>
            </a:r>
            <a:endParaRPr/>
          </a:p>
        </p:txBody>
      </p:sp>
      <p:sp>
        <p:nvSpPr>
          <p:cNvPr id="196" name="Google Shape;196;g3385759eeb9_0_116"/>
          <p:cNvSpPr txBox="1"/>
          <p:nvPr>
            <p:ph idx="1" type="body"/>
          </p:nvPr>
        </p:nvSpPr>
        <p:spPr>
          <a:xfrm>
            <a:off x="488300" y="1632577"/>
            <a:ext cx="51816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s-MX" sz="2232"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b="1" lang="es-MX" sz="3232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/>
              <a:t>patriarcado</a:t>
            </a:r>
            <a:r>
              <a:rPr b="1" lang="es-MX">
                <a:latin typeface="Montserrat"/>
                <a:ea typeface="Montserrat"/>
                <a:cs typeface="Montserrat"/>
                <a:sym typeface="Montserrat"/>
              </a:rPr>
              <a:t> y la </a:t>
            </a:r>
            <a:r>
              <a:rPr b="1" lang="es-MX"/>
              <a:t>desigualdad clase/</a:t>
            </a:r>
            <a:r>
              <a:rPr b="1" i="1" lang="es-MX"/>
              <a:t>raza/</a:t>
            </a:r>
            <a:r>
              <a:rPr b="1" lang="es-MX"/>
              <a:t>género</a:t>
            </a:r>
            <a:r>
              <a:rPr b="1" lang="es-MX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 sz="1800">
                <a:latin typeface="Montserrat"/>
                <a:ea typeface="Montserrat"/>
                <a:cs typeface="Montserrat"/>
                <a:sym typeface="Montserrat"/>
              </a:rPr>
              <a:t>también afectan a los varones: producen una masculinidad violenta y dominante.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s-MX" sz="1800">
                <a:latin typeface="Montserrat"/>
                <a:ea typeface="Montserrat"/>
                <a:cs typeface="Montserrat"/>
                <a:sym typeface="Montserrat"/>
              </a:rPr>
              <a:t>Hace de los varones </a:t>
            </a:r>
            <a:r>
              <a:rPr b="1" lang="es-MX"/>
              <a:t>tanto</a:t>
            </a:r>
            <a:r>
              <a:rPr b="1" lang="es-MX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/>
              <a:t>agentes de opresión como víctimas</a:t>
            </a:r>
            <a:r>
              <a:rPr b="1" lang="es-MX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/>
              <a:t>del sistema: </a:t>
            </a:r>
            <a:r>
              <a:rPr b="1" lang="es-MX" sz="1800">
                <a:latin typeface="Montserrat"/>
                <a:ea typeface="Montserrat"/>
                <a:cs typeface="Montserrat"/>
                <a:sym typeface="Montserrat"/>
              </a:rPr>
              <a:t>la masculinidad violenta mata y les deshumaniza.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7" name="Google Shape;197;g3385759eeb9_0_116"/>
          <p:cNvSpPr txBox="1"/>
          <p:nvPr>
            <p:ph idx="2" type="body"/>
          </p:nvPr>
        </p:nvSpPr>
        <p:spPr>
          <a:xfrm>
            <a:off x="6483575" y="1349170"/>
            <a:ext cx="5181600" cy="3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s-MX" sz="1800">
                <a:latin typeface="Montserrat"/>
                <a:ea typeface="Montserrat"/>
                <a:cs typeface="Montserrat"/>
                <a:sym typeface="Montserrat"/>
              </a:rPr>
              <a:t>80 % de los suicidios son de varones y diariamente 10 mil 204 hombres sufren algún tipo de agresión sexual (INEGI 2022).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Char char="●"/>
            </a:pP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En ciertos contextos </a:t>
            </a:r>
            <a:r>
              <a:rPr b="1" lang="es-MX" sz="2100"/>
              <a:t>ser varón es un riesgo:</a:t>
            </a:r>
            <a:r>
              <a:rPr b="1" lang="es-MX" sz="1800">
                <a:latin typeface="Montserrat"/>
                <a:ea typeface="Montserrat"/>
                <a:cs typeface="Montserrat"/>
                <a:sym typeface="Montserrat"/>
              </a:rPr>
              <a:t> como ser un hombre joven durante la llamada “guerra contra el narco” ya que la mayoría de jóvenes asesinados fueron hombres  de la clase trabajadora.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Google Shape;209;p28" id="198" name="Google Shape;198;g3385759eeb9_0_116"/>
          <p:cNvPicPr preferRelativeResize="0"/>
          <p:nvPr/>
        </p:nvPicPr>
        <p:blipFill rotWithShape="1">
          <a:blip r:embed="rId3">
            <a:alphaModFix/>
          </a:blip>
          <a:srcRect b="8119" l="0" r="6472" t="8857"/>
          <a:stretch/>
        </p:blipFill>
        <p:spPr>
          <a:xfrm>
            <a:off x="7532325" y="4574425"/>
            <a:ext cx="3418000" cy="22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850d389e7_0_28"/>
          <p:cNvSpPr txBox="1"/>
          <p:nvPr/>
        </p:nvSpPr>
        <p:spPr>
          <a:xfrm>
            <a:off x="1572600" y="2682975"/>
            <a:ext cx="10081500" cy="11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7"/>
              <a:buFont typeface="Montserrat"/>
              <a:buNone/>
            </a:pPr>
            <a:r>
              <a:rPr b="1" i="0" lang="es-MX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Tiempo de mujeres: el primer piso de la 4T</a:t>
            </a:r>
            <a:endParaRPr b="0" i="0" sz="33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"/>
          <p:cNvSpPr txBox="1"/>
          <p:nvPr>
            <p:ph type="title"/>
          </p:nvPr>
        </p:nvSpPr>
        <p:spPr>
          <a:xfrm>
            <a:off x="838200" y="316749"/>
            <a:ext cx="10515600" cy="95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700"/>
              <a:buFont typeface="Montserrat ExtraBold"/>
              <a:buNone/>
            </a:pPr>
            <a:r>
              <a:rPr lang="es-MX" sz="2700">
                <a:solidFill>
                  <a:srgbClr val="741B47"/>
                </a:solidFill>
              </a:rPr>
              <a:t>4T – Tiempo de mujeres, tiempo de transformación:</a:t>
            </a:r>
            <a:br>
              <a:rPr lang="es-MX" sz="2700">
                <a:solidFill>
                  <a:srgbClr val="741B47"/>
                </a:solidFill>
              </a:rPr>
            </a:br>
            <a:endParaRPr sz="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2700"/>
              <a:buFont typeface="Montserrat ExtraBold"/>
              <a:buNone/>
            </a:pPr>
            <a:r>
              <a:rPr lang="es-MX" sz="2700">
                <a:solidFill>
                  <a:srgbClr val="674EA7"/>
                </a:solidFill>
              </a:rPr>
              <a:t>Sin mujeres no hay democracia</a:t>
            </a:r>
            <a:endParaRPr/>
          </a:p>
        </p:txBody>
      </p:sp>
      <p:sp>
        <p:nvSpPr>
          <p:cNvPr id="209" name="Google Shape;209;p4"/>
          <p:cNvSpPr txBox="1"/>
          <p:nvPr>
            <p:ph idx="1" type="body"/>
          </p:nvPr>
        </p:nvSpPr>
        <p:spPr>
          <a:xfrm>
            <a:off x="121375" y="3794250"/>
            <a:ext cx="57408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b="1" lang="es-MX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Ley Olimpia vs. acoso digital</a:t>
            </a:r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b="1" lang="es-MX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Ley Ingrid vs. violencia mediática</a:t>
            </a:r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b="1" lang="es-MX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Ley contra la violencia vicaria</a:t>
            </a:r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b="1" lang="es-MX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Ley El Agresor sale de casa (CDMX)</a:t>
            </a:r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b="1" lang="es-MX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Registro de Deudores Alimentarios</a:t>
            </a:r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b="1" lang="es-MX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25 Alertas de violencia de género</a:t>
            </a:r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b="1" lang="es-MX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Reducción del feminicidio 45% en CDMX y 29% en todo el país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4"/>
          <p:cNvSpPr txBox="1"/>
          <p:nvPr>
            <p:ph idx="2" type="body"/>
          </p:nvPr>
        </p:nvSpPr>
        <p:spPr>
          <a:xfrm>
            <a:off x="6208850" y="4067650"/>
            <a:ext cx="56568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440" lvl="0" marL="100126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s-MX" sz="1641">
                <a:latin typeface="Montserrat"/>
                <a:ea typeface="Montserrat"/>
                <a:cs typeface="Montserrat"/>
                <a:sym typeface="Montserrat"/>
              </a:rPr>
              <a:t>Aumento del salario mínimo 110%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274440" lvl="0" marL="100126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s-MX" sz="1641">
                <a:latin typeface="Montserrat"/>
                <a:ea typeface="Montserrat"/>
                <a:cs typeface="Montserrat"/>
                <a:sym typeface="Montserrat"/>
              </a:rPr>
              <a:t>Reducción de la brecha salarial de género en un 20%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274440" lvl="0" marL="100126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s-MX" sz="1641">
                <a:latin typeface="Montserrat"/>
                <a:ea typeface="Montserrat"/>
                <a:cs typeface="Montserrat"/>
                <a:sym typeface="Montserrat"/>
              </a:rPr>
              <a:t>Derechos laborales para trabajadoras del hogar remuneradas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274440" lvl="0" marL="100126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s-MX" sz="1641">
                <a:latin typeface="Montserrat"/>
                <a:ea typeface="Montserrat"/>
                <a:cs typeface="Montserrat"/>
                <a:sym typeface="Montserrat"/>
              </a:rPr>
              <a:t>Mujeres beneficiarias del 58% de los programas sociales de bienestar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274440" lvl="0" marL="100126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b="1" lang="es-MX" sz="1641">
                <a:latin typeface="Montserrat"/>
                <a:ea typeface="Montserrat"/>
                <a:cs typeface="Montserrat"/>
                <a:sym typeface="Montserrat"/>
              </a:rPr>
              <a:t>Reparto agrario a mujeres</a:t>
            </a:r>
            <a:endParaRPr b="1"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4"/>
          <p:cNvSpPr txBox="1"/>
          <p:nvPr>
            <p:ph idx="1" type="body"/>
          </p:nvPr>
        </p:nvSpPr>
        <p:spPr>
          <a:xfrm>
            <a:off x="238200" y="1563650"/>
            <a:ext cx="5181600" cy="19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1152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b="1" lang="es-MX" sz="1700">
                <a:latin typeface="Montserrat"/>
                <a:ea typeface="Montserrat"/>
                <a:cs typeface="Montserrat"/>
                <a:sym typeface="Montserrat"/>
              </a:rPr>
              <a:t>Gabinete paritario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41152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b="1" lang="es-MX" sz="1700">
                <a:latin typeface="Montserrat"/>
                <a:ea typeface="Montserrat"/>
                <a:cs typeface="Montserrat"/>
                <a:sym typeface="Montserrat"/>
              </a:rPr>
              <a:t>Reforma Paridad en todo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41152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b="1" lang="es-MX" sz="1700">
                <a:latin typeface="Montserrat"/>
                <a:ea typeface="Montserrat"/>
                <a:cs typeface="Montserrat"/>
                <a:sym typeface="Montserrat"/>
              </a:rPr>
              <a:t>Matrimonio igualitario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41152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b="1" lang="es-MX" sz="1700">
                <a:latin typeface="Montserrat"/>
                <a:ea typeface="Montserrat"/>
                <a:cs typeface="Montserrat"/>
                <a:sym typeface="Montserrat"/>
              </a:rPr>
              <a:t>Violencia política de género tipificada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41152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b="1" lang="es-MX" sz="1700">
                <a:latin typeface="Montserrat"/>
                <a:ea typeface="Montserrat"/>
                <a:cs typeface="Montserrat"/>
                <a:sym typeface="Montserrat"/>
              </a:rPr>
              <a:t>Ley 3 de 3 contra la violencia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4"/>
          <p:cNvSpPr txBox="1"/>
          <p:nvPr>
            <p:ph idx="2" type="body"/>
          </p:nvPr>
        </p:nvSpPr>
        <p:spPr>
          <a:xfrm>
            <a:off x="5862175" y="1437250"/>
            <a:ext cx="60036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06424" lvl="0" marL="12070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ts val="1500"/>
              <a:buChar char="●"/>
            </a:pPr>
            <a:r>
              <a:rPr b="1" lang="es-MX" sz="1596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Aborto legal en 22 estados + CDMX</a:t>
            </a:r>
            <a:endParaRPr b="1" sz="1500">
              <a:solidFill>
                <a:srgbClr val="B6D7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6424" lvl="0" marL="1207008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6D7A8"/>
              </a:buClr>
              <a:buSzPts val="1500"/>
              <a:buChar char="●"/>
            </a:pPr>
            <a:r>
              <a:rPr b="1" lang="es-MX" sz="1596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SCJN: criminalizar el aborto es anticonstitucional</a:t>
            </a:r>
            <a:endParaRPr b="1" sz="1500">
              <a:solidFill>
                <a:srgbClr val="B6D7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6424" lvl="0" marL="1207008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6D7A8"/>
              </a:buClr>
              <a:buSzPts val="1500"/>
              <a:buChar char="●"/>
            </a:pPr>
            <a:r>
              <a:rPr b="1" lang="es-MX" sz="1596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0% IVA  productos de gestión menstrual</a:t>
            </a:r>
            <a:endParaRPr b="1" sz="1500">
              <a:solidFill>
                <a:srgbClr val="B6D7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6424" lvl="0" marL="1207008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6D7A8"/>
              </a:buClr>
              <a:buSzPts val="1500"/>
              <a:buChar char="●"/>
            </a:pPr>
            <a:r>
              <a:rPr b="1" lang="es-MX" sz="1596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Clínica gratuita de salud trans (CDMX)</a:t>
            </a:r>
            <a:endParaRPr b="1" sz="1500">
              <a:solidFill>
                <a:srgbClr val="B6D7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6424" lvl="0" marL="1207008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6D7A8"/>
              </a:buClr>
              <a:buSzPts val="1500"/>
              <a:buChar char="●"/>
            </a:pPr>
            <a:r>
              <a:rPr b="1" lang="es-MX" sz="1596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Guarderías del IMSS para padres de familia</a:t>
            </a:r>
            <a:endParaRPr b="1" sz="1500">
              <a:solidFill>
                <a:srgbClr val="B6D7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6424" lvl="0" marL="1207008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6D7A8"/>
              </a:buClr>
              <a:buSzPts val="1500"/>
              <a:buChar char="●"/>
            </a:pPr>
            <a:r>
              <a:rPr b="1" lang="es-MX" sz="1596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Ampliación de licencia de paternidad</a:t>
            </a:r>
            <a:endParaRPr b="1" sz="1596">
              <a:solidFill>
                <a:srgbClr val="B6D7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2519" lvl="0" marL="1207008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6D7A8"/>
              </a:buClr>
              <a:buSzPts val="1596"/>
              <a:buFont typeface="Montserrat"/>
              <a:buChar char="●"/>
            </a:pPr>
            <a:r>
              <a:rPr b="1" lang="es-MX" sz="1596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Matrimonio igualitario</a:t>
            </a:r>
            <a:endParaRPr b="1" sz="1596">
              <a:solidFill>
                <a:srgbClr val="B6D7A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Google Shape;127;p20" id="213" name="Google Shape;2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374" y="1746948"/>
            <a:ext cx="1009226" cy="834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31;p20" id="214" name="Google Shape;2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5175" y="1746961"/>
            <a:ext cx="1009226" cy="891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33;p20" id="215" name="Google Shape;2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698" y="4152249"/>
            <a:ext cx="1009226" cy="1064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29;p20" id="216" name="Google Shape;21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376" y="3740049"/>
            <a:ext cx="1009226" cy="9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"/>
          <p:cNvSpPr txBox="1"/>
          <p:nvPr/>
        </p:nvSpPr>
        <p:spPr>
          <a:xfrm>
            <a:off x="121375" y="2531100"/>
            <a:ext cx="119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7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Paridad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"/>
          <p:cNvSpPr txBox="1"/>
          <p:nvPr/>
        </p:nvSpPr>
        <p:spPr>
          <a:xfrm>
            <a:off x="121375" y="4632775"/>
            <a:ext cx="119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7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Justicia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"/>
          <p:cNvSpPr txBox="1"/>
          <p:nvPr/>
        </p:nvSpPr>
        <p:spPr>
          <a:xfrm>
            <a:off x="5419800" y="2581200"/>
            <a:ext cx="168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Salud reproductiva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"/>
          <p:cNvSpPr txBox="1"/>
          <p:nvPr/>
        </p:nvSpPr>
        <p:spPr>
          <a:xfrm>
            <a:off x="5685525" y="5159650"/>
            <a:ext cx="1287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MX" sz="17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Bienestar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1b56571ca_0_16"/>
          <p:cNvSpPr txBox="1"/>
          <p:nvPr/>
        </p:nvSpPr>
        <p:spPr>
          <a:xfrm>
            <a:off x="301200" y="936375"/>
            <a:ext cx="5406900" cy="84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Montserrat ExtraBold"/>
              <a:buNone/>
            </a:pPr>
            <a:r>
              <a:rPr b="0" i="0" lang="es-MX" sz="2800" u="none" cap="none" strike="noStrike">
                <a:solidFill>
                  <a:srgbClr val="1155C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Construir masculinidades no violentas:</a:t>
            </a:r>
            <a:endParaRPr b="0" i="0" sz="33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6" name="Google Shape;226;g331b56571ca_0_16"/>
          <p:cNvSpPr txBox="1"/>
          <p:nvPr/>
        </p:nvSpPr>
        <p:spPr>
          <a:xfrm>
            <a:off x="6285875" y="936375"/>
            <a:ext cx="5471100" cy="84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C1C5F"/>
              </a:buClr>
              <a:buSzPts val="2500"/>
              <a:buFont typeface="Montserrat ExtraBold"/>
              <a:buNone/>
            </a:pPr>
            <a:r>
              <a:rPr b="0" i="0" lang="es-MX" sz="2500" u="none" cap="none" strike="noStrike">
                <a:solidFill>
                  <a:srgbClr val="9C1C5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Garantizar los derechos de la población sexodiversa:</a:t>
            </a:r>
            <a:endParaRPr b="0" i="0" sz="33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7" name="Google Shape;227;g331b56571ca_0_16"/>
          <p:cNvSpPr txBox="1"/>
          <p:nvPr/>
        </p:nvSpPr>
        <p:spPr>
          <a:xfrm>
            <a:off x="326775" y="1835375"/>
            <a:ext cx="5406900" cy="46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Estrategia Nacional </a:t>
            </a:r>
            <a:r>
              <a:rPr b="1" i="1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Hacia una convivencia respetuosa y libre de violencia entre hombres y mujeres. Hombres contra la violencia</a:t>
            </a: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– INDESOL 2021.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Helvetica Neue"/>
              <a:buChar char="➔"/>
            </a:pPr>
            <a:r>
              <a:rPr b="1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Ley 3 de 3:</a:t>
            </a: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 agresores sexuales y deudores alimentarios fuera del poder.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Campañas INMUJERES 2022-23: </a:t>
            </a:r>
            <a:r>
              <a:rPr b="1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#Es tiempo de cambiar. Dejemos el machismo</a:t>
            </a: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b="1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#SeamosDistintos.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Helvetica Neue"/>
              <a:buChar char="➔"/>
            </a:pPr>
            <a:r>
              <a:rPr b="1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Capacitación en perspectiva de género y masculinidades: </a:t>
            </a: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a 50 mil hombres servidores públicos de los tres niveles de gobierno; a policías estatales y municipales.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Campaña de sensibilización sobre las violencias de género y la salud mental </a:t>
            </a:r>
            <a:r>
              <a:rPr b="0" i="0" lang="es-MX" sz="16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– CONASMA.</a:t>
            </a:r>
            <a:endParaRPr b="0" i="0" sz="27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8" name="Google Shape;228;g331b56571ca_0_16"/>
          <p:cNvSpPr txBox="1"/>
          <p:nvPr/>
        </p:nvSpPr>
        <p:spPr>
          <a:xfrm>
            <a:off x="6273025" y="1835275"/>
            <a:ext cx="5471100" cy="46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2021: </a:t>
            </a: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Encuesta Nacional sobre Diversidad Sexual y de Género </a:t>
            </a: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(INEGI).</a:t>
            </a:r>
            <a:endParaRPr b="0" i="0" sz="1600" u="none" cap="none" strike="noStrike">
              <a:solidFill>
                <a:srgbClr val="E444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Montserrat"/>
              <a:buChar char="➔"/>
            </a:pP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2022. </a:t>
            </a: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Matrimonio igualitario</a:t>
            </a: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 en todo el país.</a:t>
            </a:r>
            <a:endParaRPr b="0" i="0" sz="1600" u="none" cap="none" strike="noStrike">
              <a:solidFill>
                <a:srgbClr val="E444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2022: </a:t>
            </a: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Créditos INFONAVIT para parejas del mismo sexo y derecho a pensión y viudez.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2023 – </a:t>
            </a: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Cuotas arcoiris del INE: </a:t>
            </a: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Candidaturas para personas de la diversidad sexual.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2024 –</a:t>
            </a: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 El Senado prohíbe los “ECOSIG”</a:t>
            </a: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: terapias de conversión.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Helvetica Neue"/>
              <a:buChar char="➔"/>
            </a:pP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2024 CDMX y Nayarit – </a:t>
            </a: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Tipificación del trans feminicidio.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Helvetica Neue"/>
              <a:buChar char="➔"/>
            </a:pP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Ley Agnes: reconocimiento a la identidad de género </a:t>
            </a: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(20 estados).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4497"/>
              </a:buClr>
              <a:buSzPts val="1600"/>
              <a:buFont typeface="Helvetica Neue"/>
              <a:buChar char="➔"/>
            </a:pP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Adopción para parejas del mismo sexo</a:t>
            </a:r>
            <a:b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(9 estados).</a:t>
            </a:r>
            <a:r>
              <a:rPr b="1" i="0" lang="es-MX" sz="1600" u="none" cap="none" strike="noStrike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9" name="Google Shape;229;g331b56571ca_0_16"/>
          <p:cNvSpPr txBox="1"/>
          <p:nvPr/>
        </p:nvSpPr>
        <p:spPr>
          <a:xfrm>
            <a:off x="2988925" y="163525"/>
            <a:ext cx="521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MX" sz="2800" u="none" cap="none" strike="noStrike">
                <a:solidFill>
                  <a:srgbClr val="3F3F3F"/>
                </a:solidFill>
                <a:highlight>
                  <a:schemeClr val="lt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Políticas de la 4T para:</a:t>
            </a:r>
            <a:endParaRPr b="0" i="0" sz="1400" u="none" cap="none" strike="noStrike">
              <a:solidFill>
                <a:srgbClr val="000000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31b56571ca_0_25"/>
          <p:cNvSpPr txBox="1"/>
          <p:nvPr/>
        </p:nvSpPr>
        <p:spPr>
          <a:xfrm>
            <a:off x="339700" y="2682975"/>
            <a:ext cx="11314500" cy="11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Montserrat ExtraBold"/>
              <a:buNone/>
            </a:pPr>
            <a:r>
              <a:rPr b="0" i="0" lang="es-MX" sz="3300" u="none" cap="none" strike="noStrike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4. República de mujeres: el 2º piso de la 4T</a:t>
            </a:r>
            <a:endParaRPr b="1" i="0" sz="1627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31b56571ca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8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31b56571ca_0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8875" y="1824675"/>
            <a:ext cx="9939151" cy="43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/>
          <p:nvPr>
            <p:ph type="title"/>
          </p:nvPr>
        </p:nvSpPr>
        <p:spPr>
          <a:xfrm>
            <a:off x="5630875" y="591375"/>
            <a:ext cx="2131800" cy="691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</a:pPr>
            <a:r>
              <a:rPr lang="es-MX" sz="3000">
                <a:solidFill>
                  <a:schemeClr val="lt1"/>
                </a:solidFill>
              </a:rPr>
              <a:t>Objetivos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62" name="Google Shape;62;p3"/>
          <p:cNvSpPr txBox="1"/>
          <p:nvPr>
            <p:ph idx="1" type="body"/>
          </p:nvPr>
        </p:nvSpPr>
        <p:spPr>
          <a:xfrm>
            <a:off x="5349240" y="1756160"/>
            <a:ext cx="64809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50800" lvl="0" marL="2286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b="1" lang="es-MX">
                <a:solidFill>
                  <a:srgbClr val="93C47D"/>
                </a:solidFill>
                <a:latin typeface="Montserrat"/>
                <a:ea typeface="Montserrat"/>
                <a:cs typeface="Montserrat"/>
                <a:sym typeface="Montserrat"/>
              </a:rPr>
              <a:t>Que el grupo</a:t>
            </a:r>
            <a:r>
              <a:rPr lang="es-MX">
                <a:solidFill>
                  <a:srgbClr val="93C47D"/>
                </a:solidFill>
              </a:rPr>
              <a:t>:</a:t>
            </a:r>
            <a:endParaRPr>
              <a:solidFill>
                <a:srgbClr val="93C47D"/>
              </a:solidFill>
            </a:endParaRPr>
          </a:p>
          <a:p>
            <a:pPr indent="-50800" lvl="0" marL="2286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/>
          </a:p>
          <a:p>
            <a:pPr indent="-50800" lvl="0" marL="2286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Identifique la </a:t>
            </a:r>
            <a:r>
              <a:rPr b="1" lang="es-MX" sz="2216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desigualdad estructural</a:t>
            </a:r>
            <a:r>
              <a:rPr b="1" lang="es-MX" sz="2000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que existe entre hombres, mujeres y personas sexodiversas, que se profundizó durante el neoliberalismo.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64705"/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Reconozca a los </a:t>
            </a:r>
            <a:r>
              <a:rPr b="1" lang="es-MX" sz="2432">
                <a:solidFill>
                  <a:srgbClr val="EAD1DC"/>
                </a:solidFill>
                <a:latin typeface="Montserrat"/>
                <a:ea typeface="Montserrat"/>
                <a:cs typeface="Montserrat"/>
                <a:sym typeface="Montserrat"/>
              </a:rPr>
              <a:t>feminismos de izquierda</a:t>
            </a:r>
            <a:r>
              <a:rPr b="1" lang="es-MX" sz="2000">
                <a:solidFill>
                  <a:srgbClr val="D5A6B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y su proyecto anti–neoliberal como parte sustancial de la lucha por la transformación.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64705"/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Conozca los principales avances en materia de igualdad de género en la 4T.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n del Story Pin" id="63" name="Google Shape;63;p3"/>
          <p:cNvPicPr preferRelativeResize="0"/>
          <p:nvPr/>
        </p:nvPicPr>
        <p:blipFill rotWithShape="1">
          <a:blip r:embed="rId3">
            <a:alphaModFix/>
          </a:blip>
          <a:srcRect b="25127" l="0" r="0" t="18398"/>
          <a:stretch/>
        </p:blipFill>
        <p:spPr>
          <a:xfrm>
            <a:off x="316975" y="591375"/>
            <a:ext cx="3474374" cy="567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1b56571ca_0_41"/>
          <p:cNvSpPr/>
          <p:nvPr/>
        </p:nvSpPr>
        <p:spPr>
          <a:xfrm>
            <a:off x="618775" y="340575"/>
            <a:ext cx="5709600" cy="691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ExtraBold"/>
              <a:buNone/>
            </a:pPr>
            <a:r>
              <a:rPr b="1" i="0" lang="es-MX" sz="21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2ª actividad: práctica  transformadora</a:t>
            </a:r>
            <a:endParaRPr b="0" i="0" sz="1800" u="none" cap="none" strike="noStrik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331b56571ca_0_41"/>
          <p:cNvSpPr txBox="1"/>
          <p:nvPr/>
        </p:nvSpPr>
        <p:spPr>
          <a:xfrm>
            <a:off x="519500" y="1281400"/>
            <a:ext cx="9413700" cy="43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ontserrat"/>
              <a:buChar char="●"/>
            </a:pP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Vamos a organizarnos en </a:t>
            </a: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equipos.</a:t>
            </a:r>
            <a:endParaRPr b="1" i="0" sz="1400" u="none" cap="none" strike="noStrike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ontserrat"/>
              <a:buChar char="●"/>
            </a:pP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Cada equipo designará a una persona moderadora y  una relatora.</a:t>
            </a:r>
            <a:b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Montserrat"/>
              <a:buChar char="●"/>
            </a:pP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En equipo, contestaremos estas 2 preguntas: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¿Cómo definimos en 3 palabras, lo que significa tener a la primera mujer presidenta en México?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¿Cuáles 2 acciones proponemos para acompañar a la presidenta y vamos a sumar al Segundo piso de la 4T?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Al terminar la actividad, las personas relatoras de cada equipo </a:t>
            </a: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compartirán  sus respuestas </a:t>
            </a: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en plenaria.</a:t>
            </a:r>
            <a:endParaRPr b="1" i="0" sz="2700" u="none" cap="none" strike="noStrike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7" name="Google Shape;247;g331b56571ca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3625" y="5920925"/>
            <a:ext cx="464756" cy="46475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31b56571ca_0_41"/>
          <p:cNvSpPr txBox="1"/>
          <p:nvPr/>
        </p:nvSpPr>
        <p:spPr>
          <a:xfrm>
            <a:off x="4089550" y="5860050"/>
            <a:ext cx="611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Montserrat"/>
              <a:buNone/>
            </a:pPr>
            <a:r>
              <a:rPr b="1" i="0" lang="es-MX" sz="1800" u="none" cap="none" strike="noStrike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Trabajo en equipos:  8 minutos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Montserrat"/>
              <a:buNone/>
            </a:pPr>
            <a:r>
              <a:rPr b="1" i="0" lang="es-MX" sz="1800" u="none" cap="none" strike="noStrike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Plenaria: 10 minutos.</a:t>
            </a:r>
            <a:endParaRPr b="1" i="0" sz="1800" u="none" cap="none" strike="noStrike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9" name="Google Shape;249;g331b56571ca_0_41"/>
          <p:cNvPicPr preferRelativeResize="0"/>
          <p:nvPr/>
        </p:nvPicPr>
        <p:blipFill rotWithShape="1">
          <a:blip r:embed="rId4">
            <a:alphaModFix/>
          </a:blip>
          <a:srcRect b="9632" l="0" r="17108" t="0"/>
          <a:stretch/>
        </p:blipFill>
        <p:spPr>
          <a:xfrm>
            <a:off x="10456400" y="0"/>
            <a:ext cx="156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850d389e7_0_1"/>
          <p:cNvSpPr txBox="1"/>
          <p:nvPr>
            <p:ph type="title"/>
          </p:nvPr>
        </p:nvSpPr>
        <p:spPr>
          <a:xfrm>
            <a:off x="770700" y="815600"/>
            <a:ext cx="2671800" cy="726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ExtraBold"/>
              <a:buNone/>
            </a:pPr>
            <a:r>
              <a:rPr lang="es-MX">
                <a:solidFill>
                  <a:schemeClr val="lt2"/>
                </a:solidFill>
              </a:rPr>
              <a:t>Contenidos</a:t>
            </a:r>
            <a:endParaRPr>
              <a:solidFill>
                <a:schemeClr val="lt2"/>
              </a:solidFill>
            </a:endParaRPr>
          </a:p>
        </p:txBody>
      </p:sp>
      <p:grpSp>
        <p:nvGrpSpPr>
          <p:cNvPr id="69" name="Google Shape;69;g33850d389e7_0_1"/>
          <p:cNvGrpSpPr/>
          <p:nvPr/>
        </p:nvGrpSpPr>
        <p:grpSpPr>
          <a:xfrm>
            <a:off x="5476676" y="2293512"/>
            <a:ext cx="6287514" cy="4131466"/>
            <a:chOff x="958370" y="2487964"/>
            <a:chExt cx="4443473" cy="3274004"/>
          </a:xfrm>
        </p:grpSpPr>
        <p:sp>
          <p:nvSpPr>
            <p:cNvPr id="70" name="Google Shape;70;g33850d389e7_0_1"/>
            <p:cNvSpPr txBox="1"/>
            <p:nvPr/>
          </p:nvSpPr>
          <p:spPr>
            <a:xfrm>
              <a:off x="958370" y="4642510"/>
              <a:ext cx="27702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g33850d389e7_0_1"/>
            <p:cNvSpPr txBox="1"/>
            <p:nvPr/>
          </p:nvSpPr>
          <p:spPr>
            <a:xfrm>
              <a:off x="4733143" y="2487964"/>
              <a:ext cx="668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g33850d389e7_0_1"/>
            <p:cNvSpPr txBox="1"/>
            <p:nvPr/>
          </p:nvSpPr>
          <p:spPr>
            <a:xfrm>
              <a:off x="4161011" y="4642506"/>
              <a:ext cx="6687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g33850d389e7_0_1"/>
            <p:cNvSpPr txBox="1"/>
            <p:nvPr/>
          </p:nvSpPr>
          <p:spPr>
            <a:xfrm>
              <a:off x="958370" y="5087763"/>
              <a:ext cx="27702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33850d389e7_0_1"/>
            <p:cNvSpPr txBox="1"/>
            <p:nvPr/>
          </p:nvSpPr>
          <p:spPr>
            <a:xfrm>
              <a:off x="958370" y="5518068"/>
              <a:ext cx="27702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33850d389e7_0_1"/>
            <p:cNvSpPr txBox="1"/>
            <p:nvPr/>
          </p:nvSpPr>
          <p:spPr>
            <a:xfrm>
              <a:off x="4161011" y="5087759"/>
              <a:ext cx="6687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g33850d389e7_0_1"/>
            <p:cNvSpPr txBox="1"/>
            <p:nvPr/>
          </p:nvSpPr>
          <p:spPr>
            <a:xfrm>
              <a:off x="4161011" y="5518065"/>
              <a:ext cx="6687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g33850d389e7_0_1"/>
          <p:cNvSpPr txBox="1"/>
          <p:nvPr/>
        </p:nvSpPr>
        <p:spPr>
          <a:xfrm>
            <a:off x="5984847" y="3921179"/>
            <a:ext cx="3943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200"/>
              <a:buFont typeface="Montserrat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3.Tiempo de mujeres: el 1er piso de la 4T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g33850d389e7_0_1"/>
          <p:cNvSpPr txBox="1"/>
          <p:nvPr/>
        </p:nvSpPr>
        <p:spPr>
          <a:xfrm>
            <a:off x="6015903" y="1839750"/>
            <a:ext cx="4194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200"/>
              <a:buFont typeface="Montserrat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1.Por un feminismo de izquierda y anti-neoliberal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33850d389e7_0_1"/>
          <p:cNvSpPr txBox="1"/>
          <p:nvPr/>
        </p:nvSpPr>
        <p:spPr>
          <a:xfrm>
            <a:off x="5984819" y="2971432"/>
            <a:ext cx="4709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200"/>
              <a:buFont typeface="Montserrat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2.Militar con perspectiva de género, clase y </a:t>
            </a:r>
            <a:r>
              <a:rPr b="1" i="1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raza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33850d389e7_0_1"/>
          <p:cNvSpPr txBox="1"/>
          <p:nvPr/>
        </p:nvSpPr>
        <p:spPr>
          <a:xfrm>
            <a:off x="5969300" y="4870928"/>
            <a:ext cx="44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200"/>
              <a:buFont typeface="Montserrat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4.República de mujeres: el 2º piso de la 4T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33850d389e7_0_1"/>
          <p:cNvSpPr txBox="1"/>
          <p:nvPr/>
        </p:nvSpPr>
        <p:spPr>
          <a:xfrm>
            <a:off x="10613955" y="1848709"/>
            <a:ext cx="768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100"/>
              <a:buFont typeface="Montserrat"/>
              <a:buNone/>
            </a:pPr>
            <a:r>
              <a:rPr b="1" i="0" lang="es-MX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33850d389e7_0_1"/>
          <p:cNvSpPr txBox="1"/>
          <p:nvPr/>
        </p:nvSpPr>
        <p:spPr>
          <a:xfrm>
            <a:off x="10613955" y="2971432"/>
            <a:ext cx="768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200"/>
              <a:buFont typeface="Montserrat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09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33850d389e7_0_1"/>
          <p:cNvSpPr txBox="1"/>
          <p:nvPr/>
        </p:nvSpPr>
        <p:spPr>
          <a:xfrm>
            <a:off x="10659176" y="3894287"/>
            <a:ext cx="768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200"/>
              <a:buFont typeface="Montserrat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33850d389e7_0_1"/>
          <p:cNvSpPr txBox="1"/>
          <p:nvPr/>
        </p:nvSpPr>
        <p:spPr>
          <a:xfrm>
            <a:off x="10649695" y="4893664"/>
            <a:ext cx="768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200"/>
              <a:buFont typeface="Montserrat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850d389e7_0_49"/>
          <p:cNvSpPr/>
          <p:nvPr/>
        </p:nvSpPr>
        <p:spPr>
          <a:xfrm>
            <a:off x="503050" y="212150"/>
            <a:ext cx="4630500" cy="6915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sz="23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1ª actividad (diagnóstico):</a:t>
            </a:r>
            <a:endParaRPr b="0" i="0" sz="1800" u="none" cap="none" strike="noStrik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33850d389e7_0_49"/>
          <p:cNvSpPr txBox="1"/>
          <p:nvPr/>
        </p:nvSpPr>
        <p:spPr>
          <a:xfrm>
            <a:off x="835525" y="1008838"/>
            <a:ext cx="8969400" cy="41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MX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1.Vamos a organizarnos en equipos.</a:t>
            </a:r>
            <a:endParaRPr b="1" i="0" sz="1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MX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2.Cada equipo designará a una persona moderadora y  una relatora.</a:t>
            </a:r>
            <a:endParaRPr b="1" i="0" sz="1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MX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3.En equipo, contestaremos estas 2 preguntas: </a:t>
            </a:r>
            <a:endParaRPr b="1" i="0" sz="1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700"/>
              <a:buFont typeface="Montserrat"/>
              <a:buChar char="●"/>
            </a:pPr>
            <a:r>
              <a:rPr b="1" i="0" lang="es-MX" sz="27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¿En qué son diferentes los proyectos políticos para las mujeres que hacen la izquierda y la derecha?</a:t>
            </a:r>
            <a:endParaRPr b="1" i="0" sz="2700" u="none" cap="none" strike="noStrike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700"/>
              <a:buFont typeface="Montserrat"/>
              <a:buChar char="●"/>
            </a:pPr>
            <a:r>
              <a:rPr b="1" i="0" lang="es-MX" sz="27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¿Cuáles fueron los avances más importantes del 1er piso de la 4T para la igualdad de género?</a:t>
            </a:r>
            <a:endParaRPr b="1" i="0" sz="2700" u="none" cap="none" strike="noStrike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1" name="Google Shape;91;g33850d389e7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0125" y="5966525"/>
            <a:ext cx="464756" cy="46475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33850d389e7_0_49"/>
          <p:cNvSpPr txBox="1"/>
          <p:nvPr/>
        </p:nvSpPr>
        <p:spPr>
          <a:xfrm>
            <a:off x="4019850" y="5829450"/>
            <a:ext cx="611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MX" sz="18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Trabajo en grupos: 10 min</a:t>
            </a:r>
            <a:endParaRPr b="1" i="0" sz="18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MX" sz="18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Plenaria: 10 minutos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g33850d389e7_0_49"/>
          <p:cNvPicPr preferRelativeResize="0"/>
          <p:nvPr/>
        </p:nvPicPr>
        <p:blipFill rotWithShape="1">
          <a:blip r:embed="rId4">
            <a:alphaModFix/>
          </a:blip>
          <a:srcRect b="9632" l="0" r="17108" t="0"/>
          <a:stretch/>
        </p:blipFill>
        <p:spPr>
          <a:xfrm>
            <a:off x="10456400" y="0"/>
            <a:ext cx="1566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850d389e7_0_49"/>
          <p:cNvSpPr txBox="1"/>
          <p:nvPr/>
        </p:nvSpPr>
        <p:spPr>
          <a:xfrm>
            <a:off x="994525" y="5285225"/>
            <a:ext cx="88104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MX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</a:t>
            </a: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Al terminar la actividad, las personas relatoras </a:t>
            </a: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compartirán las respuestas </a:t>
            </a: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en plenaria.</a:t>
            </a:r>
            <a:endParaRPr b="1" i="0" sz="1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99" name="Google Shape;99;g33850d389e7_0_60"/>
          <p:cNvPicPr preferRelativeResize="0"/>
          <p:nvPr/>
        </p:nvPicPr>
        <p:blipFill rotWithShape="1">
          <a:blip r:embed="rId3">
            <a:alphaModFix/>
          </a:blip>
          <a:srcRect b="0" l="0" r="55040" t="0"/>
          <a:stretch/>
        </p:blipFill>
        <p:spPr>
          <a:xfrm>
            <a:off x="-220400" y="0"/>
            <a:ext cx="25544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33850d389e7_0_60"/>
          <p:cNvSpPr/>
          <p:nvPr/>
        </p:nvSpPr>
        <p:spPr>
          <a:xfrm>
            <a:off x="2334025" y="435825"/>
            <a:ext cx="6790200" cy="52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sz="22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RECORDEMOS LOS PRINCIPIOS DE MORENA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33850d389e7_0_60"/>
          <p:cNvSpPr txBox="1"/>
          <p:nvPr/>
        </p:nvSpPr>
        <p:spPr>
          <a:xfrm>
            <a:off x="2391225" y="1463800"/>
            <a:ext cx="8245200" cy="390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5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Luchamos contra </a:t>
            </a:r>
            <a:br>
              <a:rPr b="1" i="0" lang="es-MX" sz="25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MX" sz="25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la violencia hacia las mujeres</a:t>
            </a:r>
            <a:endParaRPr b="1" i="0" sz="2500" u="none" cap="none" strike="noStrike">
              <a:solidFill>
                <a:srgbClr val="741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5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y contra cualquier forma de </a:t>
            </a:r>
            <a:r>
              <a:rPr b="1" i="0" lang="es-MX" sz="25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discriminación</a:t>
            </a:r>
            <a:r>
              <a:rPr b="1" i="0" lang="es-MX" sz="25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por razón de sexo, </a:t>
            </a:r>
            <a:endParaRPr b="1" i="0" sz="25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5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“raza”, origen étnico, religión, </a:t>
            </a:r>
            <a:endParaRPr b="1" i="0" sz="25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5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condición social, económica, </a:t>
            </a:r>
            <a:endParaRPr b="1" i="0" sz="25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5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política o cultural.</a:t>
            </a:r>
            <a:endParaRPr b="1" i="0" sz="2500" u="none" cap="none" strike="noStrike">
              <a:solidFill>
                <a:srgbClr val="3F3F3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" name="Google Shape;102;g33850d389e7_0_60"/>
          <p:cNvSpPr/>
          <p:nvPr/>
        </p:nvSpPr>
        <p:spPr>
          <a:xfrm>
            <a:off x="3413425" y="5701925"/>
            <a:ext cx="6789900" cy="8442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MX" sz="1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PARA NUESTRO MOVIMIENTO, LA LUCHA FEMINISTA ES UN IMPERATIVO ÉTICO–POLÍTICO</a:t>
            </a:r>
            <a:endParaRPr b="0" i="0" sz="1800" u="none" cap="none" strike="noStrik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850d389e7_0_23"/>
          <p:cNvSpPr txBox="1"/>
          <p:nvPr>
            <p:ph type="title"/>
          </p:nvPr>
        </p:nvSpPr>
        <p:spPr>
          <a:xfrm>
            <a:off x="412200" y="62153"/>
            <a:ext cx="105384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ExtraBold"/>
              <a:buNone/>
            </a:pPr>
            <a:r>
              <a:rPr lang="es-MX" sz="3800">
                <a:solidFill>
                  <a:schemeClr val="accent2"/>
                </a:solidFill>
                <a:highlight>
                  <a:schemeClr val="lt2"/>
                </a:highlight>
              </a:rPr>
              <a:t>Las mujeres en nuestro movimiento</a:t>
            </a:r>
            <a:endParaRPr>
              <a:solidFill>
                <a:schemeClr val="accent2"/>
              </a:solidFill>
              <a:highlight>
                <a:schemeClr val="lt2"/>
              </a:highlight>
            </a:endParaRPr>
          </a:p>
        </p:txBody>
      </p:sp>
      <p:sp>
        <p:nvSpPr>
          <p:cNvPr id="108" name="Google Shape;108;g33850d389e7_0_23"/>
          <p:cNvSpPr txBox="1"/>
          <p:nvPr>
            <p:ph idx="1" type="body"/>
          </p:nvPr>
        </p:nvSpPr>
        <p:spPr>
          <a:xfrm>
            <a:off x="5658050" y="1006475"/>
            <a:ext cx="5834100" cy="524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028"/>
              <a:buNone/>
            </a:pPr>
            <a:r>
              <a:t/>
            </a:r>
            <a:endParaRPr b="1" sz="2414">
              <a:solidFill>
                <a:srgbClr val="31353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598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ct val="100000"/>
              <a:buChar char="•"/>
            </a:pPr>
            <a:r>
              <a:rPr b="1" lang="es-MX" sz="2414">
                <a:solidFill>
                  <a:srgbClr val="313537"/>
                </a:solidFill>
                <a:latin typeface="Montserrat"/>
                <a:ea typeface="Montserrat"/>
                <a:cs typeface="Montserrat"/>
                <a:sym typeface="Montserrat"/>
              </a:rPr>
              <a:t>Participación activa de mujeres en las colonias: </a:t>
            </a:r>
            <a:r>
              <a:rPr lang="es-MX" sz="2414">
                <a:solidFill>
                  <a:srgbClr val="313537"/>
                </a:solidFill>
              </a:rPr>
              <a:t>han sido las bases del movimiento-partido.</a:t>
            </a:r>
            <a:br>
              <a:rPr lang="es-MX" sz="2414">
                <a:solidFill>
                  <a:srgbClr val="313537"/>
                </a:solidFill>
              </a:rPr>
            </a:br>
            <a:endParaRPr sz="1464">
              <a:solidFill>
                <a:srgbClr val="313537"/>
              </a:solidFill>
            </a:endParaRPr>
          </a:p>
          <a:p>
            <a:pPr indent="-33598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41B47"/>
              </a:buClr>
              <a:buSzPct val="100000"/>
              <a:buChar char="•"/>
            </a:pPr>
            <a:r>
              <a:rPr b="1" lang="es-MX" sz="2414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AMLO: Primer gabinete paritario </a:t>
            </a:r>
            <a:r>
              <a:rPr lang="es-MX" sz="2414">
                <a:solidFill>
                  <a:srgbClr val="674EA7"/>
                </a:solidFill>
              </a:rPr>
              <a:t>como Jefe de gobierno del DF (2000-2005)</a:t>
            </a:r>
            <a:br>
              <a:rPr lang="es-MX" sz="2414">
                <a:solidFill>
                  <a:srgbClr val="674EA7"/>
                </a:solidFill>
              </a:rPr>
            </a:br>
            <a:endParaRPr sz="1414">
              <a:solidFill>
                <a:srgbClr val="674EA7"/>
              </a:solidFill>
            </a:endParaRPr>
          </a:p>
          <a:p>
            <a:pPr indent="-33598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41B47"/>
              </a:buClr>
              <a:buSzPct val="100000"/>
              <a:buChar char="•"/>
            </a:pPr>
            <a:r>
              <a:rPr lang="es-MX" sz="2414">
                <a:solidFill>
                  <a:srgbClr val="313537"/>
                </a:solidFill>
              </a:rPr>
              <a:t>Fraude del 2006: </a:t>
            </a:r>
            <a:r>
              <a:rPr b="1" lang="es-MX" sz="2414">
                <a:solidFill>
                  <a:srgbClr val="313537"/>
                </a:solidFill>
                <a:latin typeface="Montserrat"/>
                <a:ea typeface="Montserrat"/>
                <a:cs typeface="Montserrat"/>
                <a:sym typeface="Montserrat"/>
              </a:rPr>
              <a:t>Mujeres en la resistencia civil pacífica.</a:t>
            </a:r>
            <a:br>
              <a:rPr b="1" lang="es-MX" sz="2414">
                <a:solidFill>
                  <a:srgbClr val="31353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414">
              <a:solidFill>
                <a:srgbClr val="31353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598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41B47"/>
              </a:buClr>
              <a:buSzPct val="100000"/>
              <a:buChar char="•"/>
            </a:pPr>
            <a:r>
              <a:rPr lang="es-MX" sz="2414">
                <a:solidFill>
                  <a:srgbClr val="674EA7"/>
                </a:solidFill>
              </a:rPr>
              <a:t>2008-2009: </a:t>
            </a:r>
            <a:r>
              <a:rPr b="1" lang="es-MX" sz="2414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Mujeres en el Movimiento en defensa del petróleo.</a:t>
            </a:r>
            <a:br>
              <a:rPr b="1" lang="es-MX" sz="2414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414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598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41B47"/>
              </a:buClr>
              <a:buSzPct val="100000"/>
              <a:buChar char="•"/>
            </a:pPr>
            <a:r>
              <a:rPr lang="es-MX" sz="2414">
                <a:solidFill>
                  <a:srgbClr val="313537"/>
                </a:solidFill>
              </a:rPr>
              <a:t>“Adelitas”: </a:t>
            </a:r>
            <a:r>
              <a:rPr b="1" lang="es-MX" sz="2414">
                <a:solidFill>
                  <a:srgbClr val="313537"/>
                </a:solidFill>
                <a:latin typeface="Montserrat"/>
                <a:ea typeface="Montserrat"/>
                <a:cs typeface="Montserrat"/>
                <a:sym typeface="Montserrat"/>
              </a:rPr>
              <a:t>brigadas de mujeres.</a:t>
            </a:r>
            <a:br>
              <a:rPr b="1" lang="es-MX" sz="2414">
                <a:solidFill>
                  <a:srgbClr val="31353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414">
              <a:solidFill>
                <a:srgbClr val="31353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42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41B47"/>
              </a:buClr>
              <a:buSzPct val="82824"/>
              <a:buChar char="•"/>
            </a:pPr>
            <a:r>
              <a:rPr b="1" lang="es-MX" sz="2414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Morena: votación con paridad de género en congresos distritales </a:t>
            </a:r>
            <a:r>
              <a:rPr lang="es-MX" sz="2314">
                <a:solidFill>
                  <a:srgbClr val="674EA7"/>
                </a:solidFill>
              </a:rPr>
              <a:t>(antes de que fuera obligatorio por ley)</a:t>
            </a:r>
            <a:endParaRPr sz="2314">
              <a:solidFill>
                <a:srgbClr val="674EA7"/>
              </a:solidFill>
            </a:endParaRPr>
          </a:p>
          <a:p>
            <a:pPr indent="-3315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ct val="100000"/>
              <a:buChar char="•"/>
            </a:pPr>
            <a:r>
              <a:rPr lang="es-MX" sz="2314">
                <a:solidFill>
                  <a:srgbClr val="E44497"/>
                </a:solidFill>
              </a:rPr>
              <a:t>Morena: partido-movimiento con </a:t>
            </a:r>
            <a:r>
              <a:rPr b="1" lang="es-MX" sz="2314">
                <a:solidFill>
                  <a:srgbClr val="E44497"/>
                </a:solidFill>
                <a:latin typeface="Montserrat"/>
                <a:ea typeface="Montserrat"/>
                <a:cs typeface="Montserrat"/>
                <a:sym typeface="Montserrat"/>
              </a:rPr>
              <a:t>Secretaría de Diversidad sexual</a:t>
            </a:r>
            <a:r>
              <a:rPr b="1" lang="es-MX" sz="2314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2314">
                <a:solidFill>
                  <a:srgbClr val="0B5394"/>
                </a:solidFill>
              </a:rPr>
              <a:t>y con </a:t>
            </a:r>
            <a:r>
              <a:rPr b="1" lang="es-MX" sz="2314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formación política en masculinidades anti hegemónicas</a:t>
            </a:r>
            <a:endParaRPr sz="3214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9" name="Google Shape;109;g33850d389e7_0_23"/>
          <p:cNvPicPr preferRelativeResize="0"/>
          <p:nvPr/>
        </p:nvPicPr>
        <p:blipFill rotWithShape="1">
          <a:blip r:embed="rId3">
            <a:alphaModFix/>
          </a:blip>
          <a:srcRect b="0" l="0" r="0" t="3780"/>
          <a:stretch/>
        </p:blipFill>
        <p:spPr>
          <a:xfrm>
            <a:off x="412200" y="964475"/>
            <a:ext cx="3111724" cy="280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3850d389e7_0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7725" y="1006475"/>
            <a:ext cx="1703724" cy="260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3850d389e7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200" y="3507800"/>
            <a:ext cx="2912015" cy="280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3850d389e7_0_23"/>
          <p:cNvPicPr preferRelativeResize="0"/>
          <p:nvPr/>
        </p:nvPicPr>
        <p:blipFill rotWithShape="1">
          <a:blip r:embed="rId6">
            <a:alphaModFix/>
          </a:blip>
          <a:srcRect b="0" l="3622" r="0" t="1999"/>
          <a:stretch/>
        </p:blipFill>
        <p:spPr>
          <a:xfrm>
            <a:off x="3324225" y="3613800"/>
            <a:ext cx="1827226" cy="270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/>
          <p:nvPr>
            <p:ph idx="1" type="body"/>
          </p:nvPr>
        </p:nvSpPr>
        <p:spPr>
          <a:xfrm>
            <a:off x="3807225" y="2089425"/>
            <a:ext cx="7668300" cy="14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MX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arabicPeriod"/>
            </a:pPr>
            <a:r>
              <a:rPr b="1" lang="es-MX" sz="3300">
                <a:latin typeface="Montserrat"/>
                <a:ea typeface="Montserrat"/>
                <a:cs typeface="Montserrat"/>
                <a:sym typeface="Montserrat"/>
              </a:rPr>
              <a:t>Por un feminismo de izquierda y anti-neolibe</a:t>
            </a:r>
            <a:r>
              <a:rPr b="1" lang="es-MX" sz="3000">
                <a:latin typeface="Montserrat"/>
                <a:ea typeface="Montserrat"/>
                <a:cs typeface="Montserrat"/>
                <a:sym typeface="Montserrat"/>
              </a:rPr>
              <a:t>ral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850d389e7_0_33"/>
          <p:cNvSpPr txBox="1"/>
          <p:nvPr>
            <p:ph type="title"/>
          </p:nvPr>
        </p:nvSpPr>
        <p:spPr>
          <a:xfrm>
            <a:off x="57675" y="297025"/>
            <a:ext cx="10499700" cy="78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100"/>
              <a:buFont typeface="Montserrat SemiBold"/>
              <a:buNone/>
            </a:pPr>
            <a:r>
              <a:rPr b="1" lang="es-MX" sz="2500">
                <a:solidFill>
                  <a:srgbClr val="741B4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Hoy día el patriarcado se entrelaza con un sistema capitalista neoliberal, que nos dejó 36 años de:</a:t>
            </a:r>
            <a:endParaRPr sz="4800"/>
          </a:p>
        </p:txBody>
      </p:sp>
      <p:pic>
        <p:nvPicPr>
          <p:cNvPr descr="Google Shape;147;p22" id="123" name="Google Shape;123;g33850d389e7_0_33"/>
          <p:cNvPicPr preferRelativeResize="0"/>
          <p:nvPr/>
        </p:nvPicPr>
        <p:blipFill rotWithShape="1">
          <a:blip r:embed="rId3">
            <a:alphaModFix/>
          </a:blip>
          <a:srcRect b="37931" l="0" r="0" t="7560"/>
          <a:stretch/>
        </p:blipFill>
        <p:spPr>
          <a:xfrm>
            <a:off x="1682458" y="1251250"/>
            <a:ext cx="8555391" cy="54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85759eeb9_0_38"/>
          <p:cNvSpPr txBox="1"/>
          <p:nvPr/>
        </p:nvSpPr>
        <p:spPr>
          <a:xfrm>
            <a:off x="0" y="0"/>
            <a:ext cx="11569800" cy="61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351C7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NEOLIBERALISMO: ENEMIGO DE LAS MUJERES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3385759eeb9_0_38"/>
          <p:cNvSpPr txBox="1"/>
          <p:nvPr/>
        </p:nvSpPr>
        <p:spPr>
          <a:xfrm>
            <a:off x="589225" y="818750"/>
            <a:ext cx="10980600" cy="2515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3D85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000"/>
              <a:buFont typeface="Helvetica Neue"/>
              <a:buChar char="●"/>
            </a:pP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Precarizó la vida de la clase trabajadora: </a:t>
            </a: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el salario cayó 80% </a:t>
            </a:r>
            <a:endParaRPr b="1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1B47"/>
              </a:buClr>
              <a:buSzPts val="2000"/>
              <a:buFont typeface="Helvetica Neue"/>
              <a:buChar char="●"/>
            </a:pP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Feminizó la pobreza:</a:t>
            </a: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mujeres con trabajos informales, sin prestaciones y con salarios menores a los varones</a:t>
            </a:r>
            <a:endParaRPr b="1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1B47"/>
              </a:buClr>
              <a:buSzPts val="2000"/>
              <a:buFont typeface="Helvetica Neue"/>
              <a:buChar char="●"/>
            </a:pP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Endeudamiento </a:t>
            </a: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público y privado (violencias económicas)</a:t>
            </a:r>
            <a:endParaRPr b="1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1B47"/>
              </a:buClr>
              <a:buSzPts val="2000"/>
              <a:buFont typeface="Helvetica Neue"/>
              <a:buChar char="●"/>
            </a:pPr>
            <a:r>
              <a:rPr b="1" i="0" lang="es-MX" sz="20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Privatizó la seguridad social: </a:t>
            </a:r>
            <a:r>
              <a:rPr b="1" i="0" lang="es-MX" sz="2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aumento de la carga del trabajo doméstico y de cuidados (doble y triple jornada para las mujeres)</a:t>
            </a:r>
            <a:endParaRPr b="1" i="0" sz="2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g3385759eeb9_0_38"/>
          <p:cNvSpPr txBox="1"/>
          <p:nvPr/>
        </p:nvSpPr>
        <p:spPr>
          <a:xfrm>
            <a:off x="6021150" y="3689500"/>
            <a:ext cx="5620200" cy="27195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6D9EE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900"/>
              <a:buFont typeface="Helvetica Neue"/>
              <a:buChar char="●"/>
            </a:pPr>
            <a:r>
              <a:rPr b="1" i="0" lang="es-MX" sz="19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Extendió la crisis de feminicidios sistémicos con impunidad: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Helvetica Neue"/>
              <a:buChar char="○"/>
            </a:pPr>
            <a:r>
              <a:rPr b="1" i="0" lang="es-MX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Feminicidios en Juárez (1994)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Helvetica Neue"/>
              <a:buChar char="○"/>
            </a:pPr>
            <a:r>
              <a:rPr b="1" i="0" lang="es-MX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Aumento de asesinatos de mujeres con guerra del narco: </a:t>
            </a:r>
            <a:r>
              <a:rPr b="1" i="0" lang="es-MX" sz="1900" u="none" cap="none" strike="noStrike">
                <a:solidFill>
                  <a:srgbClr val="741B47"/>
                </a:solidFill>
                <a:latin typeface="Montserrat"/>
                <a:ea typeface="Montserrat"/>
                <a:cs typeface="Montserrat"/>
                <a:sym typeface="Montserrat"/>
              </a:rPr>
              <a:t>34,846</a:t>
            </a:r>
            <a:r>
              <a:rPr b="1" i="0" lang="es-MX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feminicidios </a:t>
            </a:r>
            <a:r>
              <a:rPr b="1" i="0" lang="es-MX" sz="1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entre 2000 y 2017 (ONU Mujeres)</a:t>
            </a:r>
            <a:endParaRPr b="1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Google Shape;163;p24" id="131" name="Google Shape;131;g3385759eeb9_0_38"/>
          <p:cNvPicPr preferRelativeResize="0"/>
          <p:nvPr/>
        </p:nvPicPr>
        <p:blipFill rotWithShape="1">
          <a:blip r:embed="rId3">
            <a:alphaModFix/>
          </a:blip>
          <a:srcRect b="10185" l="3412" r="55363" t="69266"/>
          <a:stretch/>
        </p:blipFill>
        <p:spPr>
          <a:xfrm>
            <a:off x="589225" y="3467350"/>
            <a:ext cx="5107824" cy="3220225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dash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Personalizado 1">
      <a:dk1>
        <a:srgbClr val="26100E"/>
      </a:dk1>
      <a:lt1>
        <a:srgbClr val="FFFFFF"/>
      </a:lt1>
      <a:dk2>
        <a:srgbClr val="505046"/>
      </a:dk2>
      <a:lt2>
        <a:srgbClr val="EEECE1"/>
      </a:lt2>
      <a:accent1>
        <a:srgbClr val="FDCD7D"/>
      </a:accent1>
      <a:accent2>
        <a:srgbClr val="7C171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